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396" r:id="rId3"/>
    <p:sldId id="423" r:id="rId4"/>
    <p:sldId id="409" r:id="rId5"/>
    <p:sldId id="414" r:id="rId6"/>
    <p:sldId id="397" r:id="rId7"/>
    <p:sldId id="416" r:id="rId8"/>
    <p:sldId id="398" r:id="rId9"/>
    <p:sldId id="399" r:id="rId10"/>
    <p:sldId id="400" r:id="rId11"/>
    <p:sldId id="401" r:id="rId12"/>
    <p:sldId id="402" r:id="rId13"/>
    <p:sldId id="271" r:id="rId14"/>
    <p:sldId id="407" r:id="rId15"/>
    <p:sldId id="408" r:id="rId16"/>
    <p:sldId id="272" r:id="rId17"/>
    <p:sldId id="391" r:id="rId18"/>
    <p:sldId id="274" r:id="rId19"/>
    <p:sldId id="276" r:id="rId20"/>
    <p:sldId id="413" r:id="rId21"/>
    <p:sldId id="278" r:id="rId22"/>
    <p:sldId id="429" r:id="rId23"/>
    <p:sldId id="430" r:id="rId24"/>
    <p:sldId id="431" r:id="rId25"/>
    <p:sldId id="432" r:id="rId26"/>
    <p:sldId id="281" r:id="rId27"/>
    <p:sldId id="410" r:id="rId28"/>
    <p:sldId id="411" r:id="rId29"/>
    <p:sldId id="412" r:id="rId30"/>
    <p:sldId id="392" r:id="rId31"/>
    <p:sldId id="283" r:id="rId32"/>
    <p:sldId id="284" r:id="rId33"/>
    <p:sldId id="285" r:id="rId34"/>
    <p:sldId id="286" r:id="rId35"/>
    <p:sldId id="287" r:id="rId36"/>
    <p:sldId id="288" r:id="rId37"/>
    <p:sldId id="360" r:id="rId38"/>
    <p:sldId id="368" r:id="rId39"/>
    <p:sldId id="393" r:id="rId40"/>
    <p:sldId id="298" r:id="rId41"/>
    <p:sldId id="395" r:id="rId42"/>
    <p:sldId id="390" r:id="rId43"/>
    <p:sldId id="394" r:id="rId44"/>
    <p:sldId id="422" r:id="rId45"/>
    <p:sldId id="428" r:id="rId46"/>
    <p:sldId id="427" r:id="rId47"/>
    <p:sldId id="426" r:id="rId48"/>
    <p:sldId id="425" r:id="rId49"/>
    <p:sldId id="424" r:id="rId50"/>
    <p:sldId id="31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71" r:id="rId59"/>
    <p:sldId id="372" r:id="rId60"/>
    <p:sldId id="373" r:id="rId61"/>
    <p:sldId id="358" r:id="rId62"/>
    <p:sldId id="359" r:id="rId63"/>
    <p:sldId id="345" r:id="rId64"/>
    <p:sldId id="346" r:id="rId65"/>
  </p:sldIdLst>
  <p:sldSz cx="12192000" cy="6858000"/>
  <p:notesSz cx="6858000" cy="9144000"/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tags" Target="tags/tag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CD79C-8A7B-3840-AE67-7F572C487BA0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9CC54-389A-0942-82FB-E05707AD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A24A4-F05D-D240-86E0-CC883B65BA43}" type="datetimeFigureOut">
              <a:rPr lang="en-US" smtClean="0"/>
              <a:t>10/18/15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1E5B5-C2CD-C24D-BA6B-6DB56CED3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will show how we get b1 from data later in an example.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1D normal incidence. ………………</a:t>
            </a:r>
          </a:p>
          <a:p>
            <a:r>
              <a:rPr lang="en-US" baseline="0" dirty="0" smtClean="0"/>
              <a:t>The algorithm is fully data driven. Here we show how it works inside the algorithm, we do not separate them in the data.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E9E7-F069-4F66-9799-7BD5E06E51A4}" type="slidenum">
              <a:rPr lang="en-US" smtClean="0"/>
              <a:t>38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1E5B5-C2CD-C24D-BA6B-6DB56CED3FF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internal multiple attenuation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2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3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5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6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2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4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7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97EBCA-9DC3-4EF7-B679-9CFE4ED7E6FE}" type="datetimeFigureOut">
              <a:rPr lang="en-US" smtClean="0"/>
              <a:pPr/>
              <a:t>10/18/15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FC733198-011E-4E74-9CBE-D2138561C34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5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1942133"/>
            <a:ext cx="10515600" cy="199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4227443"/>
            <a:ext cx="10515600" cy="194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2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accent4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742" y="1611085"/>
            <a:ext cx="11684001" cy="2452915"/>
          </a:xfrm>
        </p:spPr>
        <p:txBody>
          <a:bodyPr>
            <a:noAutofit/>
          </a:bodyPr>
          <a:lstStyle/>
          <a:p>
            <a:r>
              <a:rPr lang="en-US" sz="4000" b="1" dirty="0"/>
              <a:t>An internal-multiple </a:t>
            </a:r>
            <a:r>
              <a:rPr lang="en-US" sz="4000" b="1" i="1" dirty="0">
                <a:solidFill>
                  <a:srgbClr val="FF0000"/>
                </a:solidFill>
              </a:rPr>
              <a:t>elimination</a:t>
            </a:r>
            <a:r>
              <a:rPr lang="en-US" sz="4000" b="1" dirty="0"/>
              <a:t> algorithm </a:t>
            </a:r>
            <a:br>
              <a:rPr lang="en-US" sz="4000" b="1" dirty="0"/>
            </a:br>
            <a:r>
              <a:rPr lang="en-US" sz="4000" b="1" dirty="0"/>
              <a:t>for all first-order internal multiples for a 1D earth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743" y="4429352"/>
            <a:ext cx="9144000" cy="79579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Yanglei Zou* and Arthur B. </a:t>
            </a:r>
            <a:r>
              <a:rPr lang="en-US" altLang="zh-CN" sz="3600" dirty="0" err="1"/>
              <a:t>Weglein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70627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135" y="388516"/>
            <a:ext cx="10369152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Char char="v"/>
            </a:pPr>
            <a:r>
              <a:rPr lang="en-US" sz="2800" dirty="0"/>
              <a:t>A three-pronged strategy to address the challenges</a:t>
            </a:r>
          </a:p>
          <a:p>
            <a:pPr>
              <a:buFont typeface="Wingdings" charset="0"/>
              <a:buChar char="v"/>
            </a:pPr>
            <a:endParaRPr lang="en-US" sz="28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/>
              <a:t> Pre-requisites for on-shore </a:t>
            </a:r>
            <a:r>
              <a:rPr lang="en-US" sz="2400" dirty="0" smtClean="0"/>
              <a:t>application (Jing Wu, 4:00 PT)</a:t>
            </a: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/>
              <a:t> Stronger ISS internal-multiple-removal </a:t>
            </a:r>
            <a:r>
              <a:rPr lang="en-US" sz="2400" dirty="0" smtClean="0"/>
              <a:t>algorithm</a:t>
            </a:r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/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b="1" dirty="0">
                <a:solidFill>
                  <a:srgbClr val="FF0000"/>
                </a:solidFill>
              </a:rPr>
              <a:t> within the algorithm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b="1" dirty="0">
                <a:solidFill>
                  <a:srgbClr val="FF0000"/>
                </a:solidFill>
              </a:rPr>
              <a:t>incorporate dimension of the </a:t>
            </a:r>
            <a:r>
              <a:rPr lang="en-US" sz="2400" b="1" dirty="0" smtClean="0">
                <a:solidFill>
                  <a:srgbClr val="FF0000"/>
                </a:solidFill>
              </a:rPr>
              <a:t>source (</a:t>
            </a:r>
            <a:r>
              <a:rPr lang="en-US" sz="2400" b="1" dirty="0" err="1" smtClean="0">
                <a:solidFill>
                  <a:srgbClr val="FF0000"/>
                </a:solidFill>
              </a:rPr>
              <a:t>Xinglu</a:t>
            </a:r>
            <a:r>
              <a:rPr lang="en-US" sz="2400" b="1" dirty="0" smtClean="0">
                <a:solidFill>
                  <a:srgbClr val="FF0000"/>
                </a:solidFill>
              </a:rPr>
              <a:t> Lin, 1:30 PT)</a:t>
            </a:r>
            <a:endParaRPr lang="en-US" sz="2400" b="1" dirty="0">
              <a:solidFill>
                <a:srgbClr val="FF0000"/>
              </a:solidFill>
            </a:endParaRPr>
          </a:p>
          <a:p>
            <a:pPr marL="1600200" lvl="3" indent="-228600">
              <a:buFont typeface="Wingdings" charset="0"/>
              <a:buChar char="l"/>
            </a:pPr>
            <a:r>
              <a:rPr lang="en-US" sz="2400" b="1" dirty="0">
                <a:solidFill>
                  <a:srgbClr val="FF0000"/>
                </a:solidFill>
              </a:rPr>
              <a:t>incorporate </a:t>
            </a:r>
            <a:r>
              <a:rPr lang="en-US" sz="2400" b="1" dirty="0" smtClean="0">
                <a:solidFill>
                  <a:srgbClr val="FF0000"/>
                </a:solidFill>
              </a:rPr>
              <a:t>radiation </a:t>
            </a:r>
            <a:r>
              <a:rPr lang="en-US" sz="2400" b="1" dirty="0">
                <a:solidFill>
                  <a:srgbClr val="FF0000"/>
                </a:solidFill>
              </a:rPr>
              <a:t>pattern of the source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</a:rPr>
              <a:t>Jinlong</a:t>
            </a:r>
            <a:r>
              <a:rPr lang="en-US" sz="2400" b="1" dirty="0" smtClean="0">
                <a:solidFill>
                  <a:srgbClr val="FF0000"/>
                </a:solidFill>
              </a:rPr>
              <a:t> Yang, 1:55 PT)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dirty="0"/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dirty="0">
                <a:solidFill>
                  <a:srgbClr val="E7E6E6"/>
                </a:solidFill>
              </a:rPr>
              <a:t> beyond the algorithm 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spurious events </a:t>
            </a:r>
            <a:r>
              <a:rPr lang="en-US" sz="2400" dirty="0" smtClean="0">
                <a:solidFill>
                  <a:srgbClr val="E7E6E6"/>
                </a:solidFill>
              </a:rPr>
              <a:t>removal (Chao Ma, 2:20 PT)</a:t>
            </a:r>
            <a:endParaRPr lang="en-US" sz="2400" dirty="0">
              <a:solidFill>
                <a:srgbClr val="E7E6E6"/>
              </a:solidFill>
            </a:endParaRP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elimination algorithm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dirty="0">
              <a:solidFill>
                <a:srgbClr val="E7E6E6"/>
              </a:solidFill>
            </a:endParaRPr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>
                <a:solidFill>
                  <a:srgbClr val="E7E6E6"/>
                </a:solidFill>
              </a:rPr>
              <a:t> A new adaptive </a:t>
            </a:r>
            <a:r>
              <a:rPr lang="en-US" sz="2400" dirty="0" smtClean="0">
                <a:solidFill>
                  <a:srgbClr val="E7E6E6"/>
                </a:solidFill>
              </a:rPr>
              <a:t>criterion</a:t>
            </a:r>
            <a:endParaRPr lang="en-US" sz="2400" dirty="0">
              <a:solidFill>
                <a:srgbClr val="E7E6E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33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135" y="388516"/>
            <a:ext cx="10369152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Char char="v"/>
            </a:pPr>
            <a:r>
              <a:rPr lang="en-US" sz="2800" dirty="0"/>
              <a:t>A three-pronged strategy to address the challenges</a:t>
            </a:r>
          </a:p>
          <a:p>
            <a:pPr>
              <a:buFont typeface="Wingdings" charset="0"/>
              <a:buChar char="v"/>
            </a:pPr>
            <a:endParaRPr lang="en-US" sz="28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/>
              <a:t> Pre-requisites for on-shore </a:t>
            </a:r>
            <a:r>
              <a:rPr lang="en-US" sz="2400" dirty="0" smtClean="0"/>
              <a:t>application (Jing Wu, 4:00 PT)</a:t>
            </a: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/>
              <a:t> Stronger ISS internal-multiple-removal </a:t>
            </a:r>
            <a:r>
              <a:rPr lang="en-US" sz="2400" dirty="0" smtClean="0"/>
              <a:t>algorithm</a:t>
            </a:r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/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dirty="0"/>
              <a:t> within the algorithm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/>
              <a:t>incorporate dimension of the </a:t>
            </a:r>
            <a:r>
              <a:rPr lang="en-US" sz="2400" dirty="0" smtClean="0"/>
              <a:t>source (</a:t>
            </a:r>
            <a:r>
              <a:rPr lang="en-US" sz="2400" dirty="0" err="1" smtClean="0"/>
              <a:t>Xinglu</a:t>
            </a:r>
            <a:r>
              <a:rPr lang="en-US" sz="2400" dirty="0" smtClean="0"/>
              <a:t> Lin, 1:30 PT)</a:t>
            </a:r>
            <a:endParaRPr lang="en-US" sz="2400" dirty="0"/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/>
              <a:t>incorporate </a:t>
            </a:r>
            <a:r>
              <a:rPr lang="en-US" sz="2400" dirty="0" smtClean="0"/>
              <a:t>radiation </a:t>
            </a:r>
            <a:r>
              <a:rPr lang="en-US" sz="2400" dirty="0"/>
              <a:t>pattern of the source </a:t>
            </a:r>
            <a:r>
              <a:rPr lang="en-US" sz="2400" dirty="0" smtClean="0"/>
              <a:t>(</a:t>
            </a:r>
            <a:r>
              <a:rPr lang="en-US" sz="2400" dirty="0" err="1" smtClean="0"/>
              <a:t>Jinlong</a:t>
            </a:r>
            <a:r>
              <a:rPr lang="en-US" sz="2400" dirty="0" smtClean="0"/>
              <a:t> Yang, 1:55 PT)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dirty="0"/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b="1" dirty="0">
                <a:solidFill>
                  <a:srgbClr val="FF0000"/>
                </a:solidFill>
              </a:rPr>
              <a:t> beyond the algorithm 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b="1" dirty="0">
                <a:solidFill>
                  <a:srgbClr val="FF0000"/>
                </a:solidFill>
              </a:rPr>
              <a:t>spurious events </a:t>
            </a:r>
            <a:r>
              <a:rPr lang="en-US" sz="2400" b="1" dirty="0" smtClean="0">
                <a:solidFill>
                  <a:srgbClr val="FF0000"/>
                </a:solidFill>
              </a:rPr>
              <a:t>removal (Chao Ma, 2:20 PT)</a:t>
            </a:r>
            <a:endParaRPr lang="en-US" sz="2400" b="1" dirty="0">
              <a:solidFill>
                <a:srgbClr val="FF0000"/>
              </a:solidFill>
            </a:endParaRPr>
          </a:p>
          <a:p>
            <a:pPr marL="1600200" lvl="3" indent="-228600">
              <a:buFont typeface="Wingdings" charset="0"/>
              <a:buChar char="l"/>
            </a:pPr>
            <a:r>
              <a:rPr lang="en-US" sz="2400" b="1" dirty="0">
                <a:solidFill>
                  <a:srgbClr val="FF0000"/>
                </a:solidFill>
              </a:rPr>
              <a:t>elimination algorithm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>
                <a:solidFill>
                  <a:srgbClr val="E7E6E6"/>
                </a:solidFill>
              </a:rPr>
              <a:t> A new adaptive </a:t>
            </a:r>
            <a:r>
              <a:rPr lang="en-US" sz="2400" dirty="0" smtClean="0">
                <a:solidFill>
                  <a:srgbClr val="E7E6E6"/>
                </a:solidFill>
              </a:rPr>
              <a:t>criterion</a:t>
            </a:r>
            <a:endParaRPr lang="en-US" sz="2400" dirty="0">
              <a:solidFill>
                <a:srgbClr val="E7E6E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9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135" y="388516"/>
            <a:ext cx="10369152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Char char="v"/>
            </a:pPr>
            <a:r>
              <a:rPr lang="en-US" sz="2800" dirty="0"/>
              <a:t>A three-pronged strategy to address the challenges</a:t>
            </a:r>
          </a:p>
          <a:p>
            <a:pPr>
              <a:buFont typeface="Wingdings" charset="0"/>
              <a:buChar char="v"/>
            </a:pPr>
            <a:endParaRPr lang="en-US" sz="28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/>
              <a:t> Pre-requisites for on-shore </a:t>
            </a:r>
            <a:r>
              <a:rPr lang="en-US" sz="2400" dirty="0" smtClean="0"/>
              <a:t>application (Jing Wu, 4:00 PT)</a:t>
            </a: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/>
              <a:t> Stronger ISS internal-multiple-removal </a:t>
            </a:r>
            <a:r>
              <a:rPr lang="en-US" sz="2400" dirty="0" smtClean="0"/>
              <a:t>algorithm</a:t>
            </a:r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/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dirty="0"/>
              <a:t> within the algorithm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/>
              <a:t>incorporate dimension of the </a:t>
            </a:r>
            <a:r>
              <a:rPr lang="en-US" sz="2400" dirty="0" smtClean="0"/>
              <a:t>source (</a:t>
            </a:r>
            <a:r>
              <a:rPr lang="en-US" sz="2400" dirty="0" err="1" smtClean="0"/>
              <a:t>Xinglu</a:t>
            </a:r>
            <a:r>
              <a:rPr lang="en-US" sz="2400" dirty="0" smtClean="0"/>
              <a:t> Lin, 1:30 PT)</a:t>
            </a:r>
            <a:endParaRPr lang="en-US" sz="2400" dirty="0"/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/>
              <a:t>incorporate </a:t>
            </a:r>
            <a:r>
              <a:rPr lang="en-US" sz="2400" dirty="0" smtClean="0"/>
              <a:t>radiation </a:t>
            </a:r>
            <a:r>
              <a:rPr lang="en-US" sz="2400" dirty="0"/>
              <a:t>pattern of the source </a:t>
            </a:r>
            <a:r>
              <a:rPr lang="en-US" sz="2400" dirty="0" smtClean="0"/>
              <a:t>(</a:t>
            </a:r>
            <a:r>
              <a:rPr lang="en-US" sz="2400" dirty="0" err="1" smtClean="0"/>
              <a:t>Jinlong</a:t>
            </a:r>
            <a:r>
              <a:rPr lang="en-US" sz="2400" dirty="0" smtClean="0"/>
              <a:t> Yang, 1:55 PT)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dirty="0"/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dirty="0"/>
              <a:t> beyond the algorithm 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/>
              <a:t>spurious events </a:t>
            </a:r>
            <a:r>
              <a:rPr lang="en-US" sz="2400" dirty="0" smtClean="0"/>
              <a:t>removal (Chao Ma, 2:20 PT)</a:t>
            </a:r>
            <a:endParaRPr lang="en-US" sz="2400" dirty="0"/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elimination algorithm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b="1" dirty="0">
                <a:solidFill>
                  <a:srgbClr val="FF0000"/>
                </a:solidFill>
              </a:rPr>
              <a:t> A new adaptive </a:t>
            </a:r>
            <a:r>
              <a:rPr lang="en-US" sz="2400" b="1" dirty="0" smtClean="0">
                <a:solidFill>
                  <a:srgbClr val="FF0000"/>
                </a:solidFill>
              </a:rPr>
              <a:t>criterion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0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 50"/>
          <p:cNvSpPr/>
          <p:nvPr/>
        </p:nvSpPr>
        <p:spPr>
          <a:xfrm>
            <a:off x="357928" y="1369060"/>
            <a:ext cx="3657600" cy="1371600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bg1"/>
                </a:solidFill>
              </a:rPr>
              <a:t>Early ideas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 err="1" smtClean="0">
                <a:solidFill>
                  <a:schemeClr val="bg1"/>
                </a:solidFill>
              </a:rPr>
              <a:t>Ramírez</a:t>
            </a:r>
            <a:r>
              <a:rPr lang="en-US" sz="1600" i="1" dirty="0" smtClean="0">
                <a:solidFill>
                  <a:schemeClr val="bg1"/>
                </a:solidFill>
              </a:rPr>
              <a:t>(2005)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7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ISS internal multiple elimination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 50"/>
          <p:cNvSpPr/>
          <p:nvPr/>
        </p:nvSpPr>
        <p:spPr>
          <a:xfrm>
            <a:off x="357928" y="1369060"/>
            <a:ext cx="3657600" cy="1371600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bg1"/>
                </a:solidFill>
              </a:rPr>
              <a:t>Early ideas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 err="1" smtClean="0">
                <a:solidFill>
                  <a:schemeClr val="bg1"/>
                </a:solidFill>
              </a:rPr>
              <a:t>Ramírez</a:t>
            </a:r>
            <a:r>
              <a:rPr lang="en-US" sz="1600" i="1" dirty="0" smtClean="0">
                <a:solidFill>
                  <a:schemeClr val="bg1"/>
                </a:solidFill>
              </a:rPr>
              <a:t>(2005)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3789680" y="3362960"/>
            <a:ext cx="3657600" cy="1371560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bg1"/>
                </a:solidFill>
              </a:rPr>
              <a:t>Elimination of first order internal multiples generated at the shallowest reflector (1D normal incidence)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 smtClean="0">
                <a:solidFill>
                  <a:schemeClr val="bg1"/>
                </a:solidFill>
              </a:rPr>
              <a:t>Herrera(2012)</a:t>
            </a:r>
            <a:endParaRPr lang="en-US" sz="1600" i="1" baseline="-25000" dirty="0">
              <a:solidFill>
                <a:schemeClr val="bg1"/>
              </a:solidFill>
            </a:endParaRPr>
          </a:p>
        </p:txBody>
      </p:sp>
      <p:cxnSp>
        <p:nvCxnSpPr>
          <p:cNvPr id="34" name="直接箭头连接符 33"/>
          <p:cNvCxnSpPr>
            <a:stCxn id="51" idx="5"/>
            <a:endCxn id="53" idx="1"/>
          </p:cNvCxnSpPr>
          <p:nvPr/>
        </p:nvCxnSpPr>
        <p:spPr>
          <a:xfrm>
            <a:off x="3405916" y="2740660"/>
            <a:ext cx="993376" cy="6223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ISS internal multiple elimination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9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 50"/>
          <p:cNvSpPr/>
          <p:nvPr/>
        </p:nvSpPr>
        <p:spPr>
          <a:xfrm>
            <a:off x="357928" y="1369060"/>
            <a:ext cx="3657600" cy="1371600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bg1"/>
                </a:solidFill>
              </a:rPr>
              <a:t>Early ideas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 err="1" smtClean="0">
                <a:solidFill>
                  <a:schemeClr val="bg1"/>
                </a:solidFill>
              </a:rPr>
              <a:t>Ramírez</a:t>
            </a:r>
            <a:r>
              <a:rPr lang="en-US" sz="1600" i="1" dirty="0" smtClean="0">
                <a:solidFill>
                  <a:schemeClr val="bg1"/>
                </a:solidFill>
              </a:rPr>
              <a:t>(2005)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3789680" y="3362960"/>
            <a:ext cx="3657600" cy="1371560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bg1"/>
                </a:solidFill>
              </a:rPr>
              <a:t>Elimination of first order internal multiples generated at the shallowest reflector (1D normal incidence)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dirty="0" smtClean="0">
                <a:solidFill>
                  <a:schemeClr val="bg1"/>
                </a:solidFill>
              </a:rPr>
              <a:t>Herrera(2012)</a:t>
            </a:r>
            <a:endParaRPr lang="en-US" sz="1600" i="1" baseline="-25000" dirty="0">
              <a:solidFill>
                <a:schemeClr val="bg1"/>
              </a:solidFill>
            </a:endParaRPr>
          </a:p>
        </p:txBody>
      </p:sp>
      <p:sp>
        <p:nvSpPr>
          <p:cNvPr id="59" name="任意多边形 58"/>
          <p:cNvSpPr/>
          <p:nvPr/>
        </p:nvSpPr>
        <p:spPr>
          <a:xfrm>
            <a:off x="7978140" y="5115560"/>
            <a:ext cx="3657600" cy="1371560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algn="ctr"/>
            <a:r>
              <a:rPr lang="en-US" dirty="0"/>
              <a:t>An internal-multiple </a:t>
            </a:r>
            <a:r>
              <a:rPr lang="en-US" i="1" dirty="0">
                <a:solidFill>
                  <a:schemeClr val="bg1"/>
                </a:solidFill>
              </a:rPr>
              <a:t>elimination</a:t>
            </a:r>
            <a:r>
              <a:rPr lang="en-US" dirty="0">
                <a:solidFill>
                  <a:schemeClr val="bg1"/>
                </a:solidFill>
              </a:rPr>
              <a:t> algorithm </a:t>
            </a:r>
          </a:p>
          <a:p>
            <a:pPr algn="ctr"/>
            <a:r>
              <a:rPr lang="en-US" dirty="0"/>
              <a:t>for all first-order internal multiples for a 1D earth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(This presentation)</a:t>
            </a:r>
          </a:p>
        </p:txBody>
      </p:sp>
      <p:cxnSp>
        <p:nvCxnSpPr>
          <p:cNvPr id="34" name="直接箭头连接符 33"/>
          <p:cNvCxnSpPr>
            <a:stCxn id="51" idx="5"/>
            <a:endCxn id="53" idx="1"/>
          </p:cNvCxnSpPr>
          <p:nvPr/>
        </p:nvCxnSpPr>
        <p:spPr>
          <a:xfrm>
            <a:off x="3405916" y="2740660"/>
            <a:ext cx="993376" cy="6223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53" idx="4"/>
            <a:endCxn id="59" idx="1"/>
          </p:cNvCxnSpPr>
          <p:nvPr/>
        </p:nvCxnSpPr>
        <p:spPr>
          <a:xfrm>
            <a:off x="7447280" y="4544267"/>
            <a:ext cx="1140472" cy="57129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ISS internal multiple elimination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9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727200" y="4653136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From ISS </a:t>
            </a:r>
            <a:r>
              <a:rPr lang="en-US" sz="2400" dirty="0" smtClean="0"/>
              <a:t>internal </a:t>
            </a:r>
            <a:r>
              <a:rPr lang="en-US" sz="2400" dirty="0"/>
              <a:t>multiple attenuation </a:t>
            </a:r>
            <a:r>
              <a:rPr lang="en-US" sz="2400" kern="1200" dirty="0" smtClean="0"/>
              <a:t>to elimination</a:t>
            </a:r>
          </a:p>
        </p:txBody>
      </p:sp>
      <p:sp>
        <p:nvSpPr>
          <p:cNvPr id="17" name="下箭头 16"/>
          <p:cNvSpPr/>
          <p:nvPr/>
        </p:nvSpPr>
        <p:spPr>
          <a:xfrm>
            <a:off x="5327915" y="4221088"/>
            <a:ext cx="609600" cy="437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任意多边形 7"/>
          <p:cNvSpPr/>
          <p:nvPr/>
        </p:nvSpPr>
        <p:spPr>
          <a:xfrm>
            <a:off x="1727200" y="2924944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Extra transmission coefficients (</a:t>
            </a:r>
            <a:r>
              <a:rPr lang="en-US" sz="2400" dirty="0">
                <a:solidFill>
                  <a:schemeClr val="bg1"/>
                </a:solidFill>
              </a:rPr>
              <a:t>attenuation factor</a:t>
            </a:r>
            <a:r>
              <a:rPr lang="en-US" sz="2400" kern="1200" dirty="0" smtClean="0"/>
              <a:t>)</a:t>
            </a:r>
            <a:endParaRPr lang="en-US" sz="2000" kern="1200" dirty="0"/>
          </a:p>
        </p:txBody>
      </p:sp>
      <p:sp>
        <p:nvSpPr>
          <p:cNvPr id="23" name="下箭头 16"/>
          <p:cNvSpPr/>
          <p:nvPr/>
        </p:nvSpPr>
        <p:spPr>
          <a:xfrm>
            <a:off x="5327915" y="2420888"/>
            <a:ext cx="60960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任意多边形 7"/>
          <p:cNvSpPr/>
          <p:nvPr/>
        </p:nvSpPr>
        <p:spPr>
          <a:xfrm>
            <a:off x="1727200" y="1124744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Why the ISS </a:t>
            </a:r>
            <a:r>
              <a:rPr lang="en-US" sz="2400" dirty="0"/>
              <a:t>internal multiple attenuation </a:t>
            </a:r>
            <a:r>
              <a:rPr lang="en-US" sz="2400" dirty="0" smtClean="0"/>
              <a:t>algorithm predicts approximate amplitude not exactly accurate amplitude?</a:t>
            </a:r>
            <a:endParaRPr lang="en-US" sz="2400" dirty="0"/>
          </a:p>
        </p:txBody>
      </p:sp>
      <p:sp>
        <p:nvSpPr>
          <p:cNvPr id="1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The structure of this presentation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727200" y="4653136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From ISS </a:t>
            </a:r>
            <a:r>
              <a:rPr lang="en-US" sz="2400" dirty="0" smtClean="0"/>
              <a:t>internal </a:t>
            </a:r>
            <a:r>
              <a:rPr lang="en-US" sz="2400" dirty="0"/>
              <a:t>multiple attenuation </a:t>
            </a:r>
            <a:r>
              <a:rPr lang="en-US" sz="2400" kern="1200" dirty="0" smtClean="0"/>
              <a:t>to elimination</a:t>
            </a:r>
          </a:p>
        </p:txBody>
      </p:sp>
      <p:sp>
        <p:nvSpPr>
          <p:cNvPr id="17" name="下箭头 16"/>
          <p:cNvSpPr/>
          <p:nvPr/>
        </p:nvSpPr>
        <p:spPr>
          <a:xfrm>
            <a:off x="5327915" y="4221088"/>
            <a:ext cx="609600" cy="437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任意多边形 7"/>
          <p:cNvSpPr/>
          <p:nvPr/>
        </p:nvSpPr>
        <p:spPr>
          <a:xfrm>
            <a:off x="1727200" y="2924944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Extra transmission coefficients (</a:t>
            </a:r>
            <a:r>
              <a:rPr lang="en-US" sz="2400" dirty="0">
                <a:solidFill>
                  <a:schemeClr val="bg1"/>
                </a:solidFill>
              </a:rPr>
              <a:t>attenuation factor</a:t>
            </a:r>
            <a:r>
              <a:rPr lang="en-US" sz="2400" kern="1200" dirty="0" smtClean="0"/>
              <a:t>)</a:t>
            </a:r>
            <a:endParaRPr lang="en-US" sz="2000" kern="1200" dirty="0"/>
          </a:p>
        </p:txBody>
      </p:sp>
      <p:sp>
        <p:nvSpPr>
          <p:cNvPr id="23" name="下箭头 16"/>
          <p:cNvSpPr/>
          <p:nvPr/>
        </p:nvSpPr>
        <p:spPr>
          <a:xfrm>
            <a:off x="5327915" y="2420888"/>
            <a:ext cx="60960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任意多边形 7"/>
          <p:cNvSpPr/>
          <p:nvPr/>
        </p:nvSpPr>
        <p:spPr>
          <a:xfrm>
            <a:off x="1727200" y="1124744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Why the ISS </a:t>
            </a:r>
            <a:r>
              <a:rPr lang="en-US" sz="2400" dirty="0"/>
              <a:t>internal multiple attenuation </a:t>
            </a:r>
            <a:r>
              <a:rPr lang="en-US" sz="2400" dirty="0" smtClean="0"/>
              <a:t>algorithm predicts approximate amplitude not exactly accurate amplitude?</a:t>
            </a:r>
            <a:endParaRPr lang="en-US" sz="2400" dirty="0"/>
          </a:p>
        </p:txBody>
      </p:sp>
      <p:sp>
        <p:nvSpPr>
          <p:cNvPr id="1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The structure of this presentation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929" y="2476128"/>
            <a:ext cx="7937871" cy="1045068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815413" y="260648"/>
            <a:ext cx="10369152" cy="1080120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ISS internal multiple attenuation </a:t>
            </a:r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(1D normal incidence version)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91744" y="1916832"/>
            <a:ext cx="4800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91744" y="2564904"/>
            <a:ext cx="4800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67808" y="1268760"/>
            <a:ext cx="29763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/>
          <p:nvPr/>
        </p:nvSpPr>
        <p:spPr>
          <a:xfrm>
            <a:off x="239349" y="3356993"/>
            <a:ext cx="1195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he </a:t>
            </a:r>
            <a:r>
              <a:rPr lang="en-US" sz="2400" b="1" dirty="0">
                <a:solidFill>
                  <a:srgbClr val="FF0000"/>
                </a:solidFill>
              </a:rPr>
              <a:t>reflection data </a:t>
            </a:r>
            <a:r>
              <a:rPr lang="en-US" sz="2400" b="1" dirty="0" smtClean="0">
                <a:solidFill>
                  <a:srgbClr val="FF0000"/>
                </a:solidFill>
              </a:rPr>
              <a:t>is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7595" y="1052736"/>
            <a:ext cx="87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(t-z/c)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072331" y="1052736"/>
            <a:ext cx="0" cy="187220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59563" y="1772816"/>
            <a:ext cx="116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reflector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59563" y="2420888"/>
            <a:ext cx="116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reflector 2</a:t>
            </a:r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4005065"/>
            <a:ext cx="58160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4655840" y="1268760"/>
            <a:ext cx="0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80043" y="1268760"/>
            <a:ext cx="0" cy="129614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43872" y="1268760"/>
            <a:ext cx="0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68075" y="1268760"/>
            <a:ext cx="0" cy="129614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559830" y="1916832"/>
            <a:ext cx="4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6384033" y="2636912"/>
            <a:ext cx="4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5807968" y="1916832"/>
            <a:ext cx="48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01</a:t>
            </a:r>
            <a:endParaRPr lang="en-US" sz="2000" baseline="-25000" dirty="0"/>
          </a:p>
        </p:txBody>
      </p:sp>
      <p:sp>
        <p:nvSpPr>
          <p:cNvPr id="54" name="Rectangle 53"/>
          <p:cNvSpPr/>
          <p:nvPr/>
        </p:nvSpPr>
        <p:spPr>
          <a:xfrm>
            <a:off x="6864085" y="1916832"/>
            <a:ext cx="48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10</a:t>
            </a:r>
            <a:endParaRPr lang="en-US" sz="2000" baseline="-25000" dirty="0"/>
          </a:p>
        </p:txBody>
      </p:sp>
      <p:sp>
        <p:nvSpPr>
          <p:cNvPr id="24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ISS internal multiple attenuation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9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889000" y="817476"/>
            <a:ext cx="9918700" cy="534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ISS </a:t>
            </a:r>
            <a:r>
              <a:rPr lang="en-US" sz="2800" b="1" dirty="0">
                <a:solidFill>
                  <a:srgbClr val="FF0000"/>
                </a:solidFill>
              </a:rPr>
              <a:t>internal multiple attenuation </a:t>
            </a:r>
            <a:r>
              <a:rPr lang="en-US" sz="2800" b="1" dirty="0" smtClean="0">
                <a:solidFill>
                  <a:srgbClr val="FF0000"/>
                </a:solidFill>
              </a:rPr>
              <a:t>algorithm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 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en-US" sz="2400" dirty="0" smtClean="0"/>
              <a:t>It is the </a:t>
            </a:r>
            <a:r>
              <a:rPr lang="en-US" sz="2400" b="1" dirty="0" smtClean="0">
                <a:solidFill>
                  <a:srgbClr val="FF0000"/>
                </a:solidFill>
              </a:rPr>
              <a:t>only</a:t>
            </a:r>
            <a:r>
              <a:rPr lang="en-US" sz="2400" dirty="0" smtClean="0"/>
              <a:t> method that can predict all internal multiples at once with accurate time and approximate amplitude </a:t>
            </a:r>
            <a:r>
              <a:rPr lang="en-US" sz="2400" b="1" dirty="0" smtClean="0">
                <a:solidFill>
                  <a:srgbClr val="FF0000"/>
                </a:solidFill>
              </a:rPr>
              <a:t>without requiring any subsurface information. 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r>
              <a:rPr lang="en-US" sz="2400" dirty="0" smtClean="0"/>
              <a:t>It is </a:t>
            </a:r>
            <a:r>
              <a:rPr lang="en-US" sz="2400" b="1" dirty="0" smtClean="0">
                <a:solidFill>
                  <a:srgbClr val="FF0000"/>
                </a:solidFill>
              </a:rPr>
              <a:t>model type independent</a:t>
            </a:r>
            <a:r>
              <a:rPr lang="en-US" sz="2400" dirty="0" smtClean="0">
                <a:solidFill>
                  <a:srgbClr val="000000"/>
                </a:solidFill>
              </a:rPr>
              <a:t>. It is effective for </a:t>
            </a:r>
            <a:r>
              <a:rPr lang="en-US" sz="2400" dirty="0" smtClean="0">
                <a:solidFill>
                  <a:srgbClr val="000000"/>
                </a:solidFill>
              </a:rPr>
              <a:t>internal multiple </a:t>
            </a:r>
            <a:r>
              <a:rPr lang="en-US" sz="2400" dirty="0" smtClean="0">
                <a:solidFill>
                  <a:srgbClr val="000000"/>
                </a:solidFill>
              </a:rPr>
              <a:t>removal in acoustic, elastic, absorptive medium et al.</a:t>
            </a: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All </a:t>
            </a:r>
            <a:r>
              <a:rPr lang="en-US" sz="2400" dirty="0" smtClean="0"/>
              <a:t>these huge </a:t>
            </a:r>
            <a:r>
              <a:rPr lang="en-US" sz="2400" dirty="0" smtClean="0"/>
              <a:t>benefits and advantages make the ISS </a:t>
            </a:r>
            <a:r>
              <a:rPr lang="en-US" sz="2400" dirty="0">
                <a:solidFill>
                  <a:srgbClr val="000000"/>
                </a:solidFill>
              </a:rPr>
              <a:t>internal multiple attenuation </a:t>
            </a:r>
            <a:r>
              <a:rPr lang="en-US" sz="2400" dirty="0" smtClean="0">
                <a:solidFill>
                  <a:srgbClr val="000000"/>
                </a:solidFill>
              </a:rPr>
              <a:t>algorithm standalone and </a:t>
            </a:r>
            <a:r>
              <a:rPr lang="en-US" sz="2400" dirty="0" smtClean="0">
                <a:solidFill>
                  <a:srgbClr val="000000"/>
                </a:solidFill>
              </a:rPr>
              <a:t>the most capable algorithm today for internal multiple removal.</a:t>
            </a:r>
            <a:endParaRPr lang="en-US" sz="20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47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35360" y="4941169"/>
            <a:ext cx="1142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Make a water speed migration of D(t) 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91744" y="1916832"/>
            <a:ext cx="4800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91744" y="2564904"/>
            <a:ext cx="48005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67808" y="1268760"/>
            <a:ext cx="29763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/>
          <p:nvPr/>
        </p:nvSpPr>
        <p:spPr>
          <a:xfrm>
            <a:off x="239349" y="3356993"/>
            <a:ext cx="1195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reflection data </a:t>
            </a:r>
            <a:r>
              <a:rPr lang="en-US" sz="2400" dirty="0" smtClean="0"/>
              <a:t>is</a:t>
            </a:r>
            <a:r>
              <a:rPr lang="en-US" sz="2400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7595" y="1052736"/>
            <a:ext cx="87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(t-z/c)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072331" y="1052736"/>
            <a:ext cx="0" cy="187220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59563" y="1772816"/>
            <a:ext cx="116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reflector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59563" y="2420888"/>
            <a:ext cx="116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reflector 2</a:t>
            </a:r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4005065"/>
            <a:ext cx="58160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63" y="5585173"/>
            <a:ext cx="5803337" cy="43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4655840" y="1268760"/>
            <a:ext cx="0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80043" y="1268760"/>
            <a:ext cx="0" cy="129614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943872" y="1268760"/>
            <a:ext cx="0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68075" y="1268760"/>
            <a:ext cx="0" cy="129614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559830" y="1916832"/>
            <a:ext cx="4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6384033" y="2636912"/>
            <a:ext cx="4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5807968" y="1916832"/>
            <a:ext cx="48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01</a:t>
            </a:r>
            <a:endParaRPr lang="en-US" sz="2000" baseline="-25000" dirty="0"/>
          </a:p>
        </p:txBody>
      </p:sp>
      <p:sp>
        <p:nvSpPr>
          <p:cNvPr id="54" name="Rectangle 53"/>
          <p:cNvSpPr/>
          <p:nvPr/>
        </p:nvSpPr>
        <p:spPr>
          <a:xfrm>
            <a:off x="6864085" y="1916832"/>
            <a:ext cx="48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10</a:t>
            </a:r>
            <a:endParaRPr lang="en-US" sz="2000" baseline="-25000" dirty="0"/>
          </a:p>
        </p:txBody>
      </p:sp>
      <p:sp>
        <p:nvSpPr>
          <p:cNvPr id="24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ISS internal multiple attenuation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7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130672"/>
            <a:ext cx="3873467" cy="6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315550" y="1168277"/>
            <a:ext cx="998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he </a:t>
            </a:r>
            <a:r>
              <a:rPr lang="en-US" sz="2400" b="1" dirty="0">
                <a:solidFill>
                  <a:srgbClr val="FF0000"/>
                </a:solidFill>
              </a:rPr>
              <a:t>actual first </a:t>
            </a:r>
            <a:r>
              <a:rPr lang="en-US" sz="2400" b="1" dirty="0" smtClean="0">
                <a:solidFill>
                  <a:srgbClr val="FF0000"/>
                </a:solidFill>
              </a:rPr>
              <a:t>order internal </a:t>
            </a:r>
            <a:r>
              <a:rPr lang="en-US" sz="2400" b="1" dirty="0">
                <a:solidFill>
                  <a:srgbClr val="FF0000"/>
                </a:solidFill>
              </a:rPr>
              <a:t>multiple </a:t>
            </a:r>
            <a:r>
              <a:rPr lang="en-US" sz="2400" b="1" dirty="0" smtClean="0">
                <a:solidFill>
                  <a:srgbClr val="FF0000"/>
                </a:solidFill>
              </a:rPr>
              <a:t>is: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ISS internal multiple attenuation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10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130672"/>
            <a:ext cx="3873467" cy="6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53650" y="1984277"/>
            <a:ext cx="11479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ISS </a:t>
            </a:r>
            <a:r>
              <a:rPr lang="en-US" sz="2400" b="1" dirty="0" smtClean="0">
                <a:solidFill>
                  <a:srgbClr val="FF0000"/>
                </a:solidFill>
              </a:rPr>
              <a:t>attenuation </a:t>
            </a:r>
            <a:r>
              <a:rPr lang="en-US" sz="2400" b="1" dirty="0" smtClean="0">
                <a:solidFill>
                  <a:srgbClr val="FF0000"/>
                </a:solidFill>
              </a:rPr>
              <a:t>algorithm prediction is: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5550" y="1168277"/>
            <a:ext cx="998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actual first </a:t>
            </a:r>
            <a:r>
              <a:rPr lang="en-US" sz="2400" dirty="0" smtClean="0"/>
              <a:t>order internal </a:t>
            </a:r>
            <a:r>
              <a:rPr lang="en-US" sz="2400" dirty="0"/>
              <a:t>multiple </a:t>
            </a:r>
            <a:r>
              <a:rPr lang="en-US" sz="2400" dirty="0" smtClean="0"/>
              <a:t>is:</a:t>
            </a:r>
            <a:endParaRPr lang="en-US" sz="2400" dirty="0"/>
          </a:p>
        </p:txBody>
      </p:sp>
      <p:sp>
        <p:nvSpPr>
          <p:cNvPr id="11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ISS internal multiple attenuation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065289"/>
            <a:ext cx="4453786" cy="5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45300" y="1058664"/>
            <a:ext cx="3873467" cy="720080"/>
            <a:chOff x="3695734" y="4005064"/>
            <a:chExt cx="4800533" cy="7200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34" y="4077072"/>
              <a:ext cx="4800533" cy="612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079776" y="4005064"/>
              <a:ext cx="1824203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353650" y="1984277"/>
            <a:ext cx="11479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ISS </a:t>
            </a:r>
            <a:r>
              <a:rPr lang="en-US" sz="2400" dirty="0" smtClean="0"/>
              <a:t>attenuation </a:t>
            </a:r>
            <a:r>
              <a:rPr lang="en-US" sz="2400" dirty="0" smtClean="0"/>
              <a:t>algorithm prediction is:</a:t>
            </a:r>
            <a:endParaRPr 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15550" y="1168277"/>
            <a:ext cx="998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actual first </a:t>
            </a:r>
            <a:r>
              <a:rPr lang="en-US" sz="2400" dirty="0" smtClean="0"/>
              <a:t>order internal </a:t>
            </a:r>
            <a:r>
              <a:rPr lang="en-US" sz="2400" dirty="0"/>
              <a:t>multiple </a:t>
            </a:r>
            <a:r>
              <a:rPr lang="en-US" sz="2400" dirty="0" smtClean="0"/>
              <a:t>is:</a:t>
            </a:r>
            <a:endParaRPr lang="en-US" sz="2400" dirty="0"/>
          </a:p>
        </p:txBody>
      </p:sp>
      <p:sp>
        <p:nvSpPr>
          <p:cNvPr id="11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ISS internal multiple attenuation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337300" y="1921272"/>
            <a:ext cx="4453786" cy="720080"/>
            <a:chOff x="2735627" y="2276872"/>
            <a:chExt cx="5718659" cy="72008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27" y="2420889"/>
              <a:ext cx="5718659" cy="526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3983765" y="2276872"/>
              <a:ext cx="1824203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2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45300" y="1058664"/>
            <a:ext cx="3873467" cy="720080"/>
            <a:chOff x="3695734" y="4005064"/>
            <a:chExt cx="4800533" cy="7200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34" y="4077072"/>
              <a:ext cx="4800533" cy="612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079776" y="4005064"/>
              <a:ext cx="1824203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353650" y="1984277"/>
            <a:ext cx="11479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ISS </a:t>
            </a:r>
            <a:r>
              <a:rPr lang="en-US" sz="2400" dirty="0" smtClean="0"/>
              <a:t>attenuation </a:t>
            </a:r>
            <a:r>
              <a:rPr lang="en-US" sz="2400" dirty="0" smtClean="0"/>
              <a:t>algorithm prediction is:</a:t>
            </a:r>
            <a:endParaRPr 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15550" y="1168277"/>
            <a:ext cx="998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actual first </a:t>
            </a:r>
            <a:r>
              <a:rPr lang="en-US" sz="2400" dirty="0" smtClean="0"/>
              <a:t>order internal </a:t>
            </a:r>
            <a:r>
              <a:rPr lang="en-US" sz="2400" dirty="0"/>
              <a:t>multiple </a:t>
            </a:r>
            <a:r>
              <a:rPr lang="en-US" sz="2400" dirty="0" smtClean="0"/>
              <a:t>is:</a:t>
            </a:r>
            <a:endParaRPr lang="en-US" sz="2400" dirty="0"/>
          </a:p>
        </p:txBody>
      </p:sp>
      <p:sp>
        <p:nvSpPr>
          <p:cNvPr id="11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ISS internal multiple attenuation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337300" y="1921272"/>
            <a:ext cx="4453786" cy="720080"/>
            <a:chOff x="2735627" y="2276872"/>
            <a:chExt cx="5718659" cy="72008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27" y="2420889"/>
              <a:ext cx="5718659" cy="526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3983765" y="2276872"/>
              <a:ext cx="1824203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00" y="2848976"/>
            <a:ext cx="9067800" cy="22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45300" y="1058664"/>
            <a:ext cx="3873467" cy="720080"/>
            <a:chOff x="3695734" y="4005064"/>
            <a:chExt cx="4800533" cy="7200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34" y="4077072"/>
              <a:ext cx="4800533" cy="612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079776" y="4005064"/>
              <a:ext cx="1824203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353650" y="1984277"/>
            <a:ext cx="11479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ISS </a:t>
            </a:r>
            <a:r>
              <a:rPr lang="en-US" sz="2400" dirty="0" smtClean="0"/>
              <a:t>attenuation </a:t>
            </a:r>
            <a:r>
              <a:rPr lang="en-US" sz="2400" dirty="0" smtClean="0"/>
              <a:t>algorithm prediction is:</a:t>
            </a:r>
            <a:endParaRPr 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15550" y="1168277"/>
            <a:ext cx="9985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actual first </a:t>
            </a:r>
            <a:r>
              <a:rPr lang="en-US" sz="2400" dirty="0" smtClean="0"/>
              <a:t>order internal </a:t>
            </a:r>
            <a:r>
              <a:rPr lang="en-US" sz="2400" dirty="0"/>
              <a:t>multiple </a:t>
            </a:r>
            <a:r>
              <a:rPr lang="en-US" sz="2400" dirty="0" smtClean="0"/>
              <a:t>is:</a:t>
            </a:r>
            <a:endParaRPr lang="en-US" sz="2400" dirty="0"/>
          </a:p>
        </p:txBody>
      </p:sp>
      <p:sp>
        <p:nvSpPr>
          <p:cNvPr id="11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ISS internal multiple attenuation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337300" y="1921272"/>
            <a:ext cx="4453786" cy="720080"/>
            <a:chOff x="2735627" y="2276872"/>
            <a:chExt cx="5718659" cy="72008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27" y="2420889"/>
              <a:ext cx="5718659" cy="526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3983765" y="2276872"/>
              <a:ext cx="1824203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矩形 4"/>
          <p:cNvSpPr/>
          <p:nvPr/>
        </p:nvSpPr>
        <p:spPr>
          <a:xfrm>
            <a:off x="335360" y="5229201"/>
            <a:ext cx="1147948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time prediction is precise, and the amplitude of the prediction has extra </a:t>
            </a:r>
            <a:r>
              <a:rPr lang="en-US" sz="2400" b="1" dirty="0">
                <a:solidFill>
                  <a:srgbClr val="FF0000"/>
                </a:solidFill>
              </a:rPr>
              <a:t>transmission </a:t>
            </a:r>
            <a:r>
              <a:rPr lang="en-US" sz="2400" b="1" dirty="0" smtClean="0">
                <a:solidFill>
                  <a:srgbClr val="FF0000"/>
                </a:solidFill>
              </a:rPr>
              <a:t>coefficients (attenuation factor)  </a:t>
            </a:r>
            <a:r>
              <a:rPr lang="en-US" sz="2400" b="1" i="1" dirty="0" smtClean="0">
                <a:solidFill>
                  <a:srgbClr val="FF0000"/>
                </a:solidFill>
              </a:rPr>
              <a:t>T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01</a:t>
            </a:r>
            <a:r>
              <a:rPr lang="en-US" sz="2400" b="1" i="1" dirty="0" smtClean="0">
                <a:solidFill>
                  <a:srgbClr val="FF0000"/>
                </a:solidFill>
              </a:rPr>
              <a:t>T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10,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which was first discovered and studied in </a:t>
            </a:r>
            <a:r>
              <a:rPr lang="en-US" sz="2400" b="1" dirty="0" err="1" smtClean="0">
                <a:solidFill>
                  <a:srgbClr val="FF0000"/>
                </a:solidFill>
              </a:rPr>
              <a:t>Weglein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and Matson (1998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00" y="2848976"/>
            <a:ext cx="9067800" cy="22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719403" y="332656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rgbClr val="FF0000"/>
                </a:solidFill>
              </a:rPr>
              <a:t>A generalization of the attenuation factor: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403" y="4437113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AF</a:t>
            </a:r>
            <a:r>
              <a:rPr lang="en-US" sz="2400" i="1" baseline="-25000" dirty="0" err="1" smtClean="0"/>
              <a:t>j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is the attenuation factor for first order internal multiples with a downward reflection at the </a:t>
            </a:r>
            <a:r>
              <a:rPr lang="en-US" sz="2400" dirty="0" err="1" smtClean="0"/>
              <a:t>j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reflector.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798216"/>
            <a:ext cx="7902972" cy="16071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719403" y="332656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/>
            <a:r>
              <a:rPr lang="en-US" sz="2400" dirty="0" smtClean="0">
                <a:solidFill>
                  <a:srgbClr val="FF0000"/>
                </a:solidFill>
              </a:rPr>
              <a:t>internal multiples and free-surface multiples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03300" y="30353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4100" y="48133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16700" y="39497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04000" y="47752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66900" y="3060700"/>
            <a:ext cx="596900" cy="17399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476500" y="3048000"/>
            <a:ext cx="622300" cy="17653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24200" y="3060700"/>
            <a:ext cx="596900" cy="17399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33800" y="3048000"/>
            <a:ext cx="622300" cy="17653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93000" y="3048000"/>
            <a:ext cx="596900" cy="17399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102600" y="3937000"/>
            <a:ext cx="596900" cy="863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24900" y="3962400"/>
            <a:ext cx="622300" cy="8255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359900" y="3035300"/>
            <a:ext cx="622300" cy="17653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60900" y="2641600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Free-surface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261600" y="3505200"/>
            <a:ext cx="117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reflector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614917" y="1415534"/>
            <a:ext cx="251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internal multiple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85617" y="1415534"/>
            <a:ext cx="3052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free-surface multiple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4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719403" y="332656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/>
            <a:r>
              <a:rPr lang="en-US" sz="2400" dirty="0" smtClean="0">
                <a:solidFill>
                  <a:srgbClr val="FF0000"/>
                </a:solidFill>
              </a:rPr>
              <a:t>internal multiples and free-surface multiples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03300" y="30353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4100" y="48133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16700" y="39497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04000" y="47752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66900" y="3060700"/>
            <a:ext cx="596900" cy="17399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476500" y="3048000"/>
            <a:ext cx="622300" cy="17653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24200" y="3060700"/>
            <a:ext cx="596900" cy="17399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33800" y="3048000"/>
            <a:ext cx="622300" cy="17653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93000" y="3048000"/>
            <a:ext cx="596900" cy="17399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102600" y="3937000"/>
            <a:ext cx="596900" cy="863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24900" y="3962400"/>
            <a:ext cx="622300" cy="8255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359900" y="3035300"/>
            <a:ext cx="622300" cy="17653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60900" y="2641600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Free-surface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261600" y="3505200"/>
            <a:ext cx="117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reflector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614917" y="1415534"/>
            <a:ext cx="251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internal multiple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85617" y="1415534"/>
            <a:ext cx="3052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free-surface multiple </a:t>
            </a:r>
            <a:endParaRPr lang="en-US" sz="2400" dirty="0"/>
          </a:p>
        </p:txBody>
      </p:sp>
      <p:sp>
        <p:nvSpPr>
          <p:cNvPr id="42" name="Oval 41"/>
          <p:cNvSpPr/>
          <p:nvPr/>
        </p:nvSpPr>
        <p:spPr>
          <a:xfrm>
            <a:off x="2794000" y="2755900"/>
            <a:ext cx="6731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>
            <a:endCxn id="42" idx="7"/>
          </p:cNvCxnSpPr>
          <p:nvPr/>
        </p:nvCxnSpPr>
        <p:spPr>
          <a:xfrm flipH="1">
            <a:off x="3368527" y="2451100"/>
            <a:ext cx="289073" cy="405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92500" y="207010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We know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719403" y="332656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/>
            <a:r>
              <a:rPr lang="en-US" sz="2400" dirty="0" smtClean="0">
                <a:solidFill>
                  <a:srgbClr val="FF0000"/>
                </a:solidFill>
              </a:rPr>
              <a:t>internal multiples and free-surface multiples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03300" y="30353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4100" y="48133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16700" y="39497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04000" y="4775200"/>
            <a:ext cx="4533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66900" y="3060700"/>
            <a:ext cx="596900" cy="17399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476500" y="3048000"/>
            <a:ext cx="622300" cy="17653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24200" y="3060700"/>
            <a:ext cx="596900" cy="17399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33800" y="3048000"/>
            <a:ext cx="622300" cy="17653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93000" y="3048000"/>
            <a:ext cx="596900" cy="17399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102600" y="3937000"/>
            <a:ext cx="596900" cy="863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24900" y="3962400"/>
            <a:ext cx="622300" cy="8255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359900" y="3035300"/>
            <a:ext cx="622300" cy="17653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60900" y="2641600"/>
            <a:ext cx="135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Free-surface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261600" y="3505200"/>
            <a:ext cx="117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reflector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614917" y="1415534"/>
            <a:ext cx="251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internal multiple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85617" y="1415534"/>
            <a:ext cx="3052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 free-surface multiple </a:t>
            </a:r>
            <a:endParaRPr lang="en-US" sz="2400" dirty="0"/>
          </a:p>
        </p:txBody>
      </p:sp>
      <p:sp>
        <p:nvSpPr>
          <p:cNvPr id="42" name="Oval 41"/>
          <p:cNvSpPr/>
          <p:nvPr/>
        </p:nvSpPr>
        <p:spPr>
          <a:xfrm>
            <a:off x="2794000" y="2755900"/>
            <a:ext cx="6731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>
            <a:endCxn id="42" idx="7"/>
          </p:cNvCxnSpPr>
          <p:nvPr/>
        </p:nvCxnSpPr>
        <p:spPr>
          <a:xfrm flipH="1">
            <a:off x="3368527" y="2451100"/>
            <a:ext cx="289073" cy="405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92500" y="207010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We know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8407400" y="3098800"/>
            <a:ext cx="673100" cy="119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Arrow Connector 46"/>
          <p:cNvCxnSpPr>
            <a:endCxn id="46" idx="7"/>
          </p:cNvCxnSpPr>
          <p:nvPr/>
        </p:nvCxnSpPr>
        <p:spPr>
          <a:xfrm flipH="1">
            <a:off x="8981927" y="2819400"/>
            <a:ext cx="314473" cy="454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940800" y="2413000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We do not know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Why do we need an internal multiple elimination algorithm?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8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727200" y="4653136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From ISS </a:t>
            </a:r>
            <a:r>
              <a:rPr lang="en-US" sz="2400" dirty="0" smtClean="0"/>
              <a:t>internal </a:t>
            </a:r>
            <a:r>
              <a:rPr lang="en-US" sz="2400" dirty="0"/>
              <a:t>multiple attenuation </a:t>
            </a:r>
            <a:r>
              <a:rPr lang="en-US" sz="2400" kern="1200" dirty="0" smtClean="0"/>
              <a:t>to elimination</a:t>
            </a:r>
          </a:p>
        </p:txBody>
      </p:sp>
      <p:sp>
        <p:nvSpPr>
          <p:cNvPr id="17" name="下箭头 16"/>
          <p:cNvSpPr/>
          <p:nvPr/>
        </p:nvSpPr>
        <p:spPr>
          <a:xfrm>
            <a:off x="5327915" y="4221088"/>
            <a:ext cx="609600" cy="437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任意多边形 7"/>
          <p:cNvSpPr/>
          <p:nvPr/>
        </p:nvSpPr>
        <p:spPr>
          <a:xfrm>
            <a:off x="1727200" y="2924944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Extra transmission coefficients (</a:t>
            </a:r>
            <a:r>
              <a:rPr lang="en-US" sz="2400" dirty="0">
                <a:solidFill>
                  <a:schemeClr val="bg1"/>
                </a:solidFill>
              </a:rPr>
              <a:t>attenuation factor</a:t>
            </a:r>
            <a:r>
              <a:rPr lang="en-US" sz="2400" kern="1200" dirty="0" smtClean="0"/>
              <a:t>)</a:t>
            </a:r>
            <a:endParaRPr lang="en-US" sz="2000" kern="1200" dirty="0"/>
          </a:p>
        </p:txBody>
      </p:sp>
      <p:sp>
        <p:nvSpPr>
          <p:cNvPr id="23" name="下箭头 16"/>
          <p:cNvSpPr/>
          <p:nvPr/>
        </p:nvSpPr>
        <p:spPr>
          <a:xfrm>
            <a:off x="5327915" y="2420888"/>
            <a:ext cx="60960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任意多边形 7"/>
          <p:cNvSpPr/>
          <p:nvPr/>
        </p:nvSpPr>
        <p:spPr>
          <a:xfrm>
            <a:off x="1727200" y="1124744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Why the ISS </a:t>
            </a:r>
            <a:r>
              <a:rPr lang="en-US" sz="2400" dirty="0"/>
              <a:t>internal multiple attenuation </a:t>
            </a:r>
            <a:r>
              <a:rPr lang="en-US" sz="2400" dirty="0" smtClean="0"/>
              <a:t>algorithm predicts approximate amplitude not exactly accurate amplitude?</a:t>
            </a:r>
            <a:endParaRPr lang="en-US" sz="2400" dirty="0"/>
          </a:p>
        </p:txBody>
      </p:sp>
      <p:sp>
        <p:nvSpPr>
          <p:cNvPr id="1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The structure of this presentation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9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636912"/>
            <a:ext cx="10972800" cy="1143000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</a:rPr>
              <a:t>For </a:t>
            </a:r>
            <a:r>
              <a:rPr lang="en-US" b="1" dirty="0">
                <a:solidFill>
                  <a:srgbClr val="000000"/>
                </a:solidFill>
              </a:rPr>
              <a:t>different </a:t>
            </a:r>
            <a:r>
              <a:rPr lang="en-US" b="1" dirty="0" smtClean="0">
                <a:solidFill>
                  <a:srgbClr val="000000"/>
                </a:solidFill>
              </a:rPr>
              <a:t>multiples the attenuation factors are different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3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  <p:cxnSp>
        <p:nvCxnSpPr>
          <p:cNvPr id="5" name="直接连接符 5"/>
          <p:cNvCxnSpPr/>
          <p:nvPr/>
        </p:nvCxnSpPr>
        <p:spPr>
          <a:xfrm>
            <a:off x="1391478" y="2083767"/>
            <a:ext cx="854494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6"/>
          <p:cNvCxnSpPr/>
          <p:nvPr/>
        </p:nvCxnSpPr>
        <p:spPr>
          <a:xfrm>
            <a:off x="1391478" y="3166591"/>
            <a:ext cx="854494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7"/>
          <p:cNvCxnSpPr/>
          <p:nvPr/>
        </p:nvCxnSpPr>
        <p:spPr>
          <a:xfrm>
            <a:off x="1391478" y="4039071"/>
            <a:ext cx="854494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8"/>
          <p:cNvCxnSpPr/>
          <p:nvPr/>
        </p:nvCxnSpPr>
        <p:spPr>
          <a:xfrm>
            <a:off x="1391478" y="4903167"/>
            <a:ext cx="854494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34742" y="1843118"/>
            <a:ext cx="72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88438" y="2970384"/>
            <a:ext cx="8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1700m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88438" y="3886671"/>
            <a:ext cx="8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700m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88438" y="4657400"/>
            <a:ext cx="8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5700m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0917" y="1626567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V=1500m/s   </a:t>
            </a:r>
            <a:r>
              <a:rPr lang="en-US" sz="2400" dirty="0" err="1" smtClean="0">
                <a:latin typeface="+mj-lt"/>
              </a:rPr>
              <a:t>ρ</a:t>
            </a:r>
            <a:r>
              <a:rPr lang="en-US" sz="2400" dirty="0" smtClean="0">
                <a:latin typeface="+mj-lt"/>
              </a:rPr>
              <a:t>=1.0g/cm</a:t>
            </a:r>
            <a:r>
              <a:rPr lang="en-US" sz="2400" baseline="30000" dirty="0" smtClean="0">
                <a:latin typeface="+mj-lt"/>
              </a:rPr>
              <a:t>3</a:t>
            </a:r>
            <a:endParaRPr lang="en-US" baseline="30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720" y="2420889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V=1</a:t>
            </a:r>
            <a:r>
              <a:rPr lang="en-US" altLang="zh-CN" sz="2400" dirty="0" smtClean="0">
                <a:latin typeface="+mj-lt"/>
              </a:rPr>
              <a:t>7</a:t>
            </a:r>
            <a:r>
              <a:rPr lang="en-US" sz="2400" dirty="0" smtClean="0">
                <a:latin typeface="+mj-lt"/>
              </a:rPr>
              <a:t>00m/s   </a:t>
            </a:r>
            <a:r>
              <a:rPr lang="en-US" sz="2400" dirty="0" err="1" smtClean="0">
                <a:latin typeface="+mj-lt"/>
              </a:rPr>
              <a:t>ρ</a:t>
            </a:r>
            <a:r>
              <a:rPr lang="en-US" sz="2400" dirty="0" smtClean="0">
                <a:latin typeface="+mj-lt"/>
              </a:rPr>
              <a:t>=1.</a:t>
            </a:r>
            <a:r>
              <a:rPr lang="en-US" altLang="zh-CN" sz="2400" dirty="0" smtClean="0">
                <a:latin typeface="+mj-lt"/>
              </a:rPr>
              <a:t>8</a:t>
            </a:r>
            <a:r>
              <a:rPr lang="en-US" sz="2400" dirty="0" smtClean="0">
                <a:latin typeface="+mj-lt"/>
              </a:rPr>
              <a:t>g/cm</a:t>
            </a:r>
            <a:r>
              <a:rPr lang="en-US" sz="2400" baseline="30000" dirty="0" smtClean="0">
                <a:latin typeface="+mj-lt"/>
              </a:rPr>
              <a:t>3</a:t>
            </a:r>
            <a:endParaRPr lang="en-US" baseline="30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720" y="3356993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V=1</a:t>
            </a:r>
            <a:r>
              <a:rPr lang="en-US" altLang="zh-CN" sz="2400" dirty="0" smtClean="0">
                <a:latin typeface="+mj-lt"/>
              </a:rPr>
              <a:t>7</a:t>
            </a:r>
            <a:r>
              <a:rPr lang="en-US" sz="2400" dirty="0" smtClean="0">
                <a:latin typeface="+mj-lt"/>
              </a:rPr>
              <a:t>00m/s   </a:t>
            </a:r>
            <a:r>
              <a:rPr lang="en-US" sz="2400" dirty="0" err="1" smtClean="0">
                <a:latin typeface="+mj-lt"/>
              </a:rPr>
              <a:t>ρ</a:t>
            </a:r>
            <a:r>
              <a:rPr lang="en-US" sz="2400" dirty="0" smtClean="0">
                <a:latin typeface="+mj-lt"/>
              </a:rPr>
              <a:t>=1.0g/cm</a:t>
            </a:r>
            <a:r>
              <a:rPr lang="en-US" sz="2400" baseline="30000" dirty="0" smtClean="0">
                <a:latin typeface="+mj-lt"/>
              </a:rPr>
              <a:t>3</a:t>
            </a:r>
            <a:endParaRPr lang="en-US" baseline="30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0917" y="4191472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V=</a:t>
            </a:r>
            <a:r>
              <a:rPr lang="en-US" altLang="zh-CN" sz="2400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500m/s   </a:t>
            </a:r>
            <a:r>
              <a:rPr lang="en-US" sz="2400" dirty="0" err="1" smtClean="0">
                <a:latin typeface="+mj-lt"/>
              </a:rPr>
              <a:t>ρ</a:t>
            </a:r>
            <a:r>
              <a:rPr lang="en-US" sz="2400" dirty="0" smtClean="0">
                <a:latin typeface="+mj-lt"/>
              </a:rPr>
              <a:t>=</a:t>
            </a:r>
            <a:r>
              <a:rPr lang="en-US" altLang="zh-CN" sz="2400" dirty="0" smtClean="0">
                <a:latin typeface="+mj-lt"/>
              </a:rPr>
              <a:t>4</a:t>
            </a:r>
            <a:r>
              <a:rPr lang="en-US" sz="2400" dirty="0" smtClean="0">
                <a:latin typeface="+mj-lt"/>
              </a:rPr>
              <a:t>.0g/cm</a:t>
            </a:r>
            <a:r>
              <a:rPr lang="en-US" sz="2400" baseline="30000" dirty="0" smtClean="0">
                <a:latin typeface="+mj-lt"/>
              </a:rPr>
              <a:t>3</a:t>
            </a:r>
            <a:endParaRPr lang="en-US" baseline="30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0917" y="5055568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V=5</a:t>
            </a:r>
            <a:r>
              <a:rPr lang="en-US" altLang="zh-CN" sz="24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00m/s   </a:t>
            </a:r>
            <a:r>
              <a:rPr lang="en-US" sz="2400" dirty="0" err="1" smtClean="0">
                <a:latin typeface="+mj-lt"/>
              </a:rPr>
              <a:t>ρ</a:t>
            </a:r>
            <a:r>
              <a:rPr lang="en-US" sz="2400" dirty="0" smtClean="0">
                <a:latin typeface="+mj-lt"/>
              </a:rPr>
              <a:t>=</a:t>
            </a:r>
            <a:r>
              <a:rPr lang="en-US" altLang="zh-CN" sz="2400" dirty="0" smtClean="0">
                <a:latin typeface="+mj-lt"/>
              </a:rPr>
              <a:t>4</a:t>
            </a:r>
            <a:r>
              <a:rPr lang="en-US" sz="2400" dirty="0" smtClean="0">
                <a:latin typeface="+mj-lt"/>
              </a:rPr>
              <a:t>.0g/cm</a:t>
            </a:r>
            <a:r>
              <a:rPr lang="en-US" sz="2400" baseline="30000" dirty="0" smtClean="0">
                <a:latin typeface="+mj-lt"/>
              </a:rPr>
              <a:t>3</a:t>
            </a:r>
            <a:endParaRPr lang="en-US" baseline="30000" dirty="0">
              <a:latin typeface="+mj-lt"/>
            </a:endParaRPr>
          </a:p>
        </p:txBody>
      </p:sp>
      <p:sp>
        <p:nvSpPr>
          <p:cNvPr id="18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For different multiples the attenuation factors are different</a:t>
            </a:r>
          </a:p>
        </p:txBody>
      </p:sp>
    </p:spTree>
    <p:extLst>
      <p:ext uri="{BB962C8B-B14F-4D97-AF65-F5344CB8AC3E}">
        <p14:creationId xmlns:p14="http://schemas.microsoft.com/office/powerpoint/2010/main" val="283154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12192000" cy="3941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5574" y="1593776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463819" y="3682008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7915" y="1089720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107" y="2385864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2171" y="2385864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For different multiples the attenuation factors are different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208235" y="2564904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6356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12192000" cy="3941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5574" y="1593776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463819" y="3682008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7915" y="1089720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6107" y="2385864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2171" y="2385864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For different multiples the attenuation factors are different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208235" y="2564904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7148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12192000" cy="3941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5574" y="1593776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463819" y="3682008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7915" y="1089720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6107" y="2385864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2171" y="2385864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3" y="3185592"/>
            <a:ext cx="11358844" cy="367240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152117" y="2313856"/>
            <a:ext cx="0" cy="1080120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52118" y="2313856"/>
            <a:ext cx="1056117" cy="0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08235" y="2313856"/>
            <a:ext cx="0" cy="1080120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52118" y="3393976"/>
            <a:ext cx="1056117" cy="0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96000" y="2852936"/>
            <a:ext cx="1056117" cy="648072"/>
          </a:xfrm>
          <a:prstGeom prst="straightConnector1">
            <a:avLst/>
          </a:prstGeom>
          <a:ln w="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43873" y="3861048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96267" y="3933056"/>
            <a:ext cx="46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1584" y="44371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=(T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)T</a:t>
            </a:r>
            <a:r>
              <a:rPr lang="en-US" baseline="-25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01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6107" y="443711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=T</a:t>
            </a:r>
            <a:r>
              <a:rPr lang="en-US" baseline="-25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01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9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For different multiples the attenuation factors are different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8208235" y="2564904"/>
            <a:ext cx="38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7956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480043" y="2924944"/>
            <a:ext cx="4416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80043" y="3861048"/>
            <a:ext cx="4416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80043" y="4437112"/>
            <a:ext cx="4416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80043" y="5229200"/>
            <a:ext cx="4416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32171" y="2204864"/>
            <a:ext cx="864096" cy="22322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648395" y="2132856"/>
            <a:ext cx="672075" cy="1728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496267" y="2924944"/>
            <a:ext cx="672075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68342" y="2924944"/>
            <a:ext cx="480053" cy="93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9403" y="2924944"/>
            <a:ext cx="4416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9403" y="3861048"/>
            <a:ext cx="4416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9403" y="4437112"/>
            <a:ext cx="4416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19403" y="5229200"/>
            <a:ext cx="4416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71531" y="2204864"/>
            <a:ext cx="864096" cy="22322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311691" y="2132856"/>
            <a:ext cx="1056117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735627" y="3861048"/>
            <a:ext cx="288032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23659" y="3861048"/>
            <a:ext cx="288032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27648" y="1484784"/>
            <a:ext cx="49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92277" y="1556792"/>
            <a:ext cx="49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en-US" sz="20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For different multiples the attenuation factors are different</a:t>
            </a:r>
          </a:p>
        </p:txBody>
      </p:sp>
    </p:spTree>
    <p:extLst>
      <p:ext uri="{BB962C8B-B14F-4D97-AF65-F5344CB8AC3E}">
        <p14:creationId xmlns:p14="http://schemas.microsoft.com/office/powerpoint/2010/main" val="38716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636912"/>
            <a:ext cx="10972800" cy="1143000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b="1" dirty="0" smtClean="0">
                <a:solidFill>
                  <a:srgbClr val="000000"/>
                </a:solidFill>
              </a:rPr>
              <a:t>he attenuation factors are related to the second integral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15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74801" y="642021"/>
            <a:ext cx="8966199" cy="4869780"/>
            <a:chOff x="0" y="908720"/>
            <a:chExt cx="12195715" cy="59468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294051"/>
              <a:ext cx="12192000" cy="356155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908720"/>
              <a:ext cx="12195715" cy="5421312"/>
              <a:chOff x="0" y="908720"/>
              <a:chExt cx="12195715" cy="542131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08720"/>
                <a:ext cx="12192000" cy="2224746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72331" y="3068961"/>
                <a:ext cx="3123384" cy="36297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6587" y="2708920"/>
                <a:ext cx="672075" cy="38075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04512" y="5949280"/>
                <a:ext cx="672075" cy="3807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47360" y="3068960"/>
                <a:ext cx="3119669" cy="52476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371" y="2564904"/>
                <a:ext cx="11521280" cy="57606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349" y="5733256"/>
                <a:ext cx="11521280" cy="576064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27382" y="2564904"/>
                <a:ext cx="91210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sub-events into ISS attenuator               actual internal multiple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079794" y="2420888"/>
                <a:ext cx="14362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attenuation </a:t>
                </a:r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factor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27382" y="5877272"/>
                <a:ext cx="91210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sub-events into ISS attenuator      actual internal multiple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835866" y="4565645"/>
                <a:ext cx="2929477" cy="864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Extra transmission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coefficients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6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extra transmission coefficients (attenuation factor) 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500" y="842612"/>
            <a:ext cx="9982200" cy="1684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2836512"/>
            <a:ext cx="685800" cy="16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727200" y="4653136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From ISS </a:t>
            </a:r>
            <a:r>
              <a:rPr lang="en-US" sz="2400" dirty="0" smtClean="0"/>
              <a:t>internal </a:t>
            </a:r>
            <a:r>
              <a:rPr lang="en-US" sz="2400" dirty="0"/>
              <a:t>multiple attenuation </a:t>
            </a:r>
            <a:r>
              <a:rPr lang="en-US" sz="2400" kern="1200" dirty="0" smtClean="0"/>
              <a:t>to elimination</a:t>
            </a:r>
          </a:p>
        </p:txBody>
      </p:sp>
      <p:sp>
        <p:nvSpPr>
          <p:cNvPr id="17" name="下箭头 16"/>
          <p:cNvSpPr/>
          <p:nvPr/>
        </p:nvSpPr>
        <p:spPr>
          <a:xfrm>
            <a:off x="5327915" y="4221088"/>
            <a:ext cx="609600" cy="437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任意多边形 7"/>
          <p:cNvSpPr/>
          <p:nvPr/>
        </p:nvSpPr>
        <p:spPr>
          <a:xfrm>
            <a:off x="1727200" y="2924944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Extra transmission coefficients (</a:t>
            </a:r>
            <a:r>
              <a:rPr lang="en-US" sz="2400" dirty="0">
                <a:solidFill>
                  <a:schemeClr val="bg1"/>
                </a:solidFill>
              </a:rPr>
              <a:t>attenuation factor</a:t>
            </a:r>
            <a:r>
              <a:rPr lang="en-US" sz="2400" kern="1200" dirty="0" smtClean="0"/>
              <a:t>)</a:t>
            </a:r>
            <a:endParaRPr lang="en-US" sz="2000" kern="1200" dirty="0"/>
          </a:p>
        </p:txBody>
      </p:sp>
      <p:sp>
        <p:nvSpPr>
          <p:cNvPr id="23" name="下箭头 16"/>
          <p:cNvSpPr/>
          <p:nvPr/>
        </p:nvSpPr>
        <p:spPr>
          <a:xfrm>
            <a:off x="5327915" y="2420888"/>
            <a:ext cx="60960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任意多边形 7"/>
          <p:cNvSpPr/>
          <p:nvPr/>
        </p:nvSpPr>
        <p:spPr>
          <a:xfrm>
            <a:off x="1727200" y="1124744"/>
            <a:ext cx="8229600" cy="129614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Why the ISS </a:t>
            </a:r>
            <a:r>
              <a:rPr lang="en-US" sz="2400" dirty="0"/>
              <a:t>internal multiple attenuation </a:t>
            </a:r>
            <a:r>
              <a:rPr lang="en-US" sz="2400" dirty="0" smtClean="0"/>
              <a:t>algorithm predicts approximate amplitude not exactly accurate amplitude?</a:t>
            </a:r>
            <a:endParaRPr lang="en-US" sz="2400" dirty="0"/>
          </a:p>
        </p:txBody>
      </p:sp>
      <p:sp>
        <p:nvSpPr>
          <p:cNvPr id="1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The structure of this presentation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9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860449" y="914400"/>
            <a:ext cx="4595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1: primaries and internal multiples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are isolated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57200" y="5029200"/>
            <a:ext cx="5441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Solution: </a:t>
            </a:r>
            <a:r>
              <a:rPr lang="en-US" sz="2400" dirty="0"/>
              <a:t>ISS Internal-multiple attenuation  </a:t>
            </a:r>
            <a:endParaRPr lang="en-US" sz="2400" baseline="-25000" dirty="0"/>
          </a:p>
          <a:p>
            <a:pPr algn="ctr"/>
            <a:r>
              <a:rPr lang="en-US" sz="2400" baseline="-25000" dirty="0"/>
              <a:t> </a:t>
            </a:r>
            <a:r>
              <a:rPr lang="en-US" sz="2400" dirty="0"/>
              <a:t>+ adaptive </a:t>
            </a:r>
            <a:r>
              <a:rPr lang="en-US" sz="2400" dirty="0" smtClean="0"/>
              <a:t>subtraction</a:t>
            </a:r>
            <a:endParaRPr lang="en-US" sz="2400" dirty="0"/>
          </a:p>
        </p:txBody>
      </p:sp>
      <p:sp>
        <p:nvSpPr>
          <p:cNvPr id="18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hy do we need an </a:t>
            </a:r>
            <a:r>
              <a:rPr lang="en-US" sz="2400" dirty="0">
                <a:solidFill>
                  <a:srgbClr val="FF0000"/>
                </a:solidFill>
              </a:rPr>
              <a:t>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43100"/>
            <a:ext cx="4114800" cy="2743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8608440">
            <a:off x="2626171" y="4082624"/>
            <a:ext cx="453431" cy="370311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8608440">
            <a:off x="2689670" y="2647525"/>
            <a:ext cx="453431" cy="3703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0758" y="283793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primary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469" y="4019034"/>
            <a:ext cx="179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internal multiple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ISS internal multiple elimination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5935" y="1816726"/>
            <a:ext cx="9662265" cy="3466474"/>
            <a:chOff x="27835" y="2515226"/>
            <a:chExt cx="12194818" cy="29293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53" y="2515226"/>
              <a:ext cx="12192000" cy="7895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35" y="4581129"/>
              <a:ext cx="12192000" cy="863443"/>
            </a:xfrm>
            <a:prstGeom prst="rect">
              <a:avLst/>
            </a:prstGeom>
          </p:spPr>
        </p:pic>
        <p:sp>
          <p:nvSpPr>
            <p:cNvPr id="9" name="下箭头 16"/>
            <p:cNvSpPr/>
            <p:nvPr/>
          </p:nvSpPr>
          <p:spPr>
            <a:xfrm>
              <a:off x="7536160" y="3212976"/>
              <a:ext cx="609600" cy="13681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2725382" y="1465176"/>
            <a:ext cx="42266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ISS internal multiple </a:t>
            </a:r>
            <a:r>
              <a:rPr lang="en-US" sz="2400" dirty="0" smtClean="0">
                <a:solidFill>
                  <a:srgbClr val="FF0000"/>
                </a:solidFill>
              </a:rPr>
              <a:t>attenuation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3276" y="3903576"/>
            <a:ext cx="41800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000000"/>
                </a:solidFill>
              </a:rPr>
              <a:t>ISS 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0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箭头连接符 59"/>
          <p:cNvCxnSpPr/>
          <p:nvPr/>
        </p:nvCxnSpPr>
        <p:spPr>
          <a:xfrm flipH="1">
            <a:off x="1706880" y="14930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大括号 60"/>
          <p:cNvSpPr/>
          <p:nvPr/>
        </p:nvSpPr>
        <p:spPr>
          <a:xfrm>
            <a:off x="2316480" y="1035844"/>
            <a:ext cx="207264" cy="914400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61"/>
          <p:cNvSpPr/>
          <p:nvPr/>
        </p:nvSpPr>
        <p:spPr>
          <a:xfrm>
            <a:off x="2560321" y="1584484"/>
            <a:ext cx="6569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AF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6" name="直接箭头连接符 62"/>
          <p:cNvCxnSpPr/>
          <p:nvPr/>
        </p:nvCxnSpPr>
        <p:spPr>
          <a:xfrm flipH="1">
            <a:off x="3291840" y="19502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63"/>
          <p:cNvCxnSpPr/>
          <p:nvPr/>
        </p:nvCxnSpPr>
        <p:spPr>
          <a:xfrm flipH="1">
            <a:off x="4389120" y="19502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64"/>
          <p:cNvCxnSpPr/>
          <p:nvPr/>
        </p:nvCxnSpPr>
        <p:spPr>
          <a:xfrm flipH="1">
            <a:off x="5852160" y="19502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7381" y="1199332"/>
            <a:ext cx="99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F[b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i="1" dirty="0" smtClean="0">
                <a:solidFill>
                  <a:srgbClr val="FF0000"/>
                </a:solidFill>
              </a:rPr>
              <a:t>]</a:t>
            </a:r>
            <a:endParaRPr lang="en-US" sz="2800" b="1" i="1" dirty="0" smtClean="0"/>
          </a:p>
        </p:txBody>
      </p:sp>
      <p:sp>
        <p:nvSpPr>
          <p:cNvPr id="40" name="矩形 34"/>
          <p:cNvSpPr/>
          <p:nvPr/>
        </p:nvSpPr>
        <p:spPr>
          <a:xfrm>
            <a:off x="3901440" y="1584484"/>
            <a:ext cx="4523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矩形 35"/>
          <p:cNvSpPr/>
          <p:nvPr/>
        </p:nvSpPr>
        <p:spPr>
          <a:xfrm>
            <a:off x="4998721" y="1584484"/>
            <a:ext cx="5578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 R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2" name="矩形 58"/>
          <p:cNvSpPr/>
          <p:nvPr/>
        </p:nvSpPr>
        <p:spPr>
          <a:xfrm>
            <a:off x="2560321" y="761524"/>
            <a:ext cx="1497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 </a:t>
            </a:r>
            <a:r>
              <a:rPr lang="en-US" sz="2800" b="1" i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>
                <a:solidFill>
                  <a:srgbClr val="FF0000"/>
                </a:solidFill>
              </a:rPr>
              <a:t>data</a:t>
            </a:r>
            <a:r>
              <a:rPr lang="en-US" sz="2800" b="1" i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矩形 35"/>
          <p:cNvSpPr/>
          <p:nvPr/>
        </p:nvSpPr>
        <p:spPr>
          <a:xfrm>
            <a:off x="6480043" y="1559372"/>
            <a:ext cx="1779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C</a:t>
            </a:r>
            <a:r>
              <a:rPr lang="en-US" sz="2000" b="1" i="1" dirty="0" smtClean="0">
                <a:solidFill>
                  <a:srgbClr val="FF0000"/>
                </a:solidFill>
              </a:rPr>
              <a:t>oupled terms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 of R and R’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4" name="矩形 53"/>
          <p:cNvSpPr/>
          <p:nvPr/>
        </p:nvSpPr>
        <p:spPr>
          <a:xfrm>
            <a:off x="9509761" y="1218724"/>
            <a:ext cx="144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i="1" dirty="0">
                <a:solidFill>
                  <a:srgbClr val="FF0000"/>
                </a:solidFill>
              </a:rPr>
              <a:t>(data</a:t>
            </a:r>
            <a:r>
              <a:rPr lang="en-US" sz="2800" b="1" i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矩形 54"/>
          <p:cNvSpPr/>
          <p:nvPr/>
        </p:nvSpPr>
        <p:spPr>
          <a:xfrm>
            <a:off x="9509760" y="2041684"/>
            <a:ext cx="46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g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6" name="左大括号 67"/>
          <p:cNvSpPr/>
          <p:nvPr/>
        </p:nvSpPr>
        <p:spPr>
          <a:xfrm>
            <a:off x="9333563" y="1483900"/>
            <a:ext cx="207264" cy="914400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8" name="直接箭头连接符 65"/>
          <p:cNvCxnSpPr/>
          <p:nvPr/>
        </p:nvCxnSpPr>
        <p:spPr>
          <a:xfrm flipH="1">
            <a:off x="8767272" y="1939155"/>
            <a:ext cx="567853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ISS internal multiple elimination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0" name="矩形 55"/>
          <p:cNvSpPr/>
          <p:nvPr/>
        </p:nvSpPr>
        <p:spPr>
          <a:xfrm>
            <a:off x="10638929" y="2060848"/>
            <a:ext cx="144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2"/>
                </a:solidFill>
              </a:rPr>
              <a:t>b</a:t>
            </a:r>
            <a:r>
              <a:rPr lang="en-US" sz="2800" b="1" i="1" baseline="-25000" dirty="0" smtClean="0">
                <a:solidFill>
                  <a:schemeClr val="bg2"/>
                </a:solidFill>
              </a:rPr>
              <a:t>1</a:t>
            </a:r>
            <a:r>
              <a:rPr lang="en-US" sz="2800" b="1" i="1" dirty="0">
                <a:solidFill>
                  <a:schemeClr val="bg2"/>
                </a:solidFill>
              </a:rPr>
              <a:t>(data</a:t>
            </a:r>
            <a:r>
              <a:rPr lang="en-US" sz="2800" b="1" i="1" dirty="0" smtClean="0">
                <a:solidFill>
                  <a:schemeClr val="bg2"/>
                </a:solidFill>
              </a:rPr>
              <a:t>)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71" name="直接箭头连接符 66"/>
          <p:cNvCxnSpPr/>
          <p:nvPr/>
        </p:nvCxnSpPr>
        <p:spPr>
          <a:xfrm flipH="1">
            <a:off x="10128448" y="2335168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88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箭头连接符 59"/>
          <p:cNvCxnSpPr/>
          <p:nvPr/>
        </p:nvCxnSpPr>
        <p:spPr>
          <a:xfrm flipH="1">
            <a:off x="1706880" y="14930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大括号 60"/>
          <p:cNvSpPr/>
          <p:nvPr/>
        </p:nvSpPr>
        <p:spPr>
          <a:xfrm>
            <a:off x="2316480" y="1035844"/>
            <a:ext cx="207264" cy="914400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0" name="矩形 61"/>
          <p:cNvSpPr/>
          <p:nvPr/>
        </p:nvSpPr>
        <p:spPr>
          <a:xfrm>
            <a:off x="2560321" y="1584484"/>
            <a:ext cx="6569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2"/>
                </a:solidFill>
              </a:rPr>
              <a:t>AF</a:t>
            </a:r>
            <a:r>
              <a:rPr lang="en-US" sz="3200" b="1" i="1" dirty="0" smtClean="0">
                <a:solidFill>
                  <a:schemeClr val="bg2"/>
                </a:solidFill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cxnSp>
        <p:nvCxnSpPr>
          <p:cNvPr id="36" name="直接箭头连接符 62"/>
          <p:cNvCxnSpPr/>
          <p:nvPr/>
        </p:nvCxnSpPr>
        <p:spPr>
          <a:xfrm flipH="1">
            <a:off x="3291840" y="19502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63"/>
          <p:cNvCxnSpPr/>
          <p:nvPr/>
        </p:nvCxnSpPr>
        <p:spPr>
          <a:xfrm flipH="1">
            <a:off x="4389120" y="19502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64"/>
          <p:cNvCxnSpPr/>
          <p:nvPr/>
        </p:nvCxnSpPr>
        <p:spPr>
          <a:xfrm flipH="1">
            <a:off x="5852160" y="19502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7381" y="1199332"/>
            <a:ext cx="99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bg2"/>
                </a:solidFill>
              </a:rPr>
              <a:t>F[b</a:t>
            </a:r>
            <a:r>
              <a:rPr lang="en-US" sz="2800" b="1" i="1" baseline="-25000" dirty="0" smtClean="0">
                <a:solidFill>
                  <a:schemeClr val="bg2"/>
                </a:solidFill>
              </a:rPr>
              <a:t>1</a:t>
            </a:r>
            <a:r>
              <a:rPr lang="en-US" sz="2800" b="1" i="1" dirty="0" smtClean="0">
                <a:solidFill>
                  <a:schemeClr val="bg2"/>
                </a:solidFill>
              </a:rPr>
              <a:t>]</a:t>
            </a:r>
          </a:p>
        </p:txBody>
      </p:sp>
      <p:sp>
        <p:nvSpPr>
          <p:cNvPr id="40" name="矩形 34"/>
          <p:cNvSpPr/>
          <p:nvPr/>
        </p:nvSpPr>
        <p:spPr>
          <a:xfrm>
            <a:off x="3901440" y="1584484"/>
            <a:ext cx="4523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bg2"/>
                </a:solidFill>
              </a:rPr>
              <a:t>T</a:t>
            </a:r>
            <a:r>
              <a:rPr lang="en-US" sz="3200" b="1" i="1" dirty="0" smtClean="0">
                <a:solidFill>
                  <a:schemeClr val="bg2"/>
                </a:solidFill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1" name="矩形 35"/>
          <p:cNvSpPr/>
          <p:nvPr/>
        </p:nvSpPr>
        <p:spPr>
          <a:xfrm>
            <a:off x="4998721" y="1584484"/>
            <a:ext cx="5578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2"/>
                </a:solidFill>
              </a:rPr>
              <a:t> R</a:t>
            </a:r>
            <a:r>
              <a:rPr lang="en-US" sz="3200" b="1" i="1" dirty="0" smtClean="0">
                <a:solidFill>
                  <a:schemeClr val="bg2"/>
                </a:solidFill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2" name="矩形 58"/>
          <p:cNvSpPr/>
          <p:nvPr/>
        </p:nvSpPr>
        <p:spPr>
          <a:xfrm>
            <a:off x="2560321" y="761524"/>
            <a:ext cx="1497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2"/>
                </a:solidFill>
              </a:rPr>
              <a:t>b</a:t>
            </a:r>
            <a:r>
              <a:rPr lang="en-US" sz="2800" b="1" i="1" baseline="-25000" dirty="0" smtClean="0">
                <a:solidFill>
                  <a:schemeClr val="bg2"/>
                </a:solidFill>
              </a:rPr>
              <a:t>1 </a:t>
            </a:r>
            <a:r>
              <a:rPr lang="en-US" sz="2800" b="1" i="1" dirty="0" smtClean="0">
                <a:solidFill>
                  <a:schemeClr val="bg2"/>
                </a:solidFill>
              </a:rPr>
              <a:t>(</a:t>
            </a:r>
            <a:r>
              <a:rPr lang="en-US" sz="2800" b="1" i="1" dirty="0">
                <a:solidFill>
                  <a:schemeClr val="bg2"/>
                </a:solidFill>
              </a:rPr>
              <a:t>data</a:t>
            </a:r>
            <a:r>
              <a:rPr lang="en-US" sz="2800" b="1" i="1" dirty="0" smtClean="0">
                <a:solidFill>
                  <a:schemeClr val="bg2"/>
                </a:solidFill>
              </a:rPr>
              <a:t>)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3" name="矩形 35"/>
          <p:cNvSpPr/>
          <p:nvPr/>
        </p:nvSpPr>
        <p:spPr>
          <a:xfrm>
            <a:off x="6480043" y="1559372"/>
            <a:ext cx="1779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bg2"/>
                </a:solidFill>
              </a:rPr>
              <a:t>C</a:t>
            </a:r>
            <a:r>
              <a:rPr lang="en-US" sz="2000" b="1" i="1" dirty="0" smtClean="0">
                <a:solidFill>
                  <a:schemeClr val="bg2"/>
                </a:solidFill>
              </a:rPr>
              <a:t>oupled terms</a:t>
            </a:r>
          </a:p>
          <a:p>
            <a:r>
              <a:rPr lang="en-US" sz="2000" b="1" i="1" dirty="0" smtClean="0">
                <a:solidFill>
                  <a:schemeClr val="bg2"/>
                </a:solidFill>
              </a:rPr>
              <a:t> of R and R’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4" name="矩形 53"/>
          <p:cNvSpPr/>
          <p:nvPr/>
        </p:nvSpPr>
        <p:spPr>
          <a:xfrm>
            <a:off x="9509761" y="1218724"/>
            <a:ext cx="144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E7E6E6"/>
                </a:solidFill>
              </a:rPr>
              <a:t>b</a:t>
            </a:r>
            <a:r>
              <a:rPr lang="en-US" sz="2800" b="1" i="1" baseline="-25000" dirty="0" smtClean="0">
                <a:solidFill>
                  <a:srgbClr val="E7E6E6"/>
                </a:solidFill>
              </a:rPr>
              <a:t>1</a:t>
            </a:r>
            <a:r>
              <a:rPr lang="en-US" sz="2800" b="1" i="1" dirty="0">
                <a:solidFill>
                  <a:srgbClr val="E7E6E6"/>
                </a:solidFill>
              </a:rPr>
              <a:t>(data</a:t>
            </a:r>
            <a:r>
              <a:rPr lang="en-US" sz="2800" b="1" i="1" dirty="0" smtClean="0">
                <a:solidFill>
                  <a:srgbClr val="E7E6E6"/>
                </a:solidFill>
              </a:rPr>
              <a:t>)</a:t>
            </a:r>
            <a:endParaRPr lang="en-US" sz="2800" dirty="0">
              <a:solidFill>
                <a:srgbClr val="E7E6E6"/>
              </a:solidFill>
            </a:endParaRPr>
          </a:p>
        </p:txBody>
      </p:sp>
      <p:sp>
        <p:nvSpPr>
          <p:cNvPr id="45" name="矩形 54"/>
          <p:cNvSpPr/>
          <p:nvPr/>
        </p:nvSpPr>
        <p:spPr>
          <a:xfrm>
            <a:off x="9509760" y="2041684"/>
            <a:ext cx="46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g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6" name="左大括号 67"/>
          <p:cNvSpPr/>
          <p:nvPr/>
        </p:nvSpPr>
        <p:spPr>
          <a:xfrm>
            <a:off x="9333563" y="1483900"/>
            <a:ext cx="207264" cy="914400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2"/>
              </a:solidFill>
            </a:endParaRPr>
          </a:p>
        </p:txBody>
      </p:sp>
      <p:cxnSp>
        <p:nvCxnSpPr>
          <p:cNvPr id="68" name="直接箭头连接符 65"/>
          <p:cNvCxnSpPr/>
          <p:nvPr/>
        </p:nvCxnSpPr>
        <p:spPr>
          <a:xfrm flipH="1">
            <a:off x="8767272" y="1939155"/>
            <a:ext cx="567853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ISS internal multiple elimination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0" name="矩形 55"/>
          <p:cNvSpPr/>
          <p:nvPr/>
        </p:nvSpPr>
        <p:spPr>
          <a:xfrm>
            <a:off x="10638929" y="2060848"/>
            <a:ext cx="144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i="1" dirty="0">
                <a:solidFill>
                  <a:srgbClr val="FF0000"/>
                </a:solidFill>
              </a:rPr>
              <a:t>(data</a:t>
            </a:r>
            <a:r>
              <a:rPr lang="en-US" sz="2800" b="1" i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1" name="直接箭头连接符 66"/>
          <p:cNvCxnSpPr/>
          <p:nvPr/>
        </p:nvCxnSpPr>
        <p:spPr>
          <a:xfrm flipH="1">
            <a:off x="10128448" y="2335168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7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箭头连接符 57"/>
          <p:cNvCxnSpPr/>
          <p:nvPr/>
        </p:nvCxnSpPr>
        <p:spPr>
          <a:xfrm flipH="1" flipV="1">
            <a:off x="4691650" y="3790982"/>
            <a:ext cx="1315450" cy="63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6123060" y="3491800"/>
            <a:ext cx="162363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b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b="1" i="1" dirty="0" smtClean="0">
                <a:solidFill>
                  <a:srgbClr val="FF0000"/>
                </a:solidFill>
              </a:rPr>
              <a:t>(data)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2712045" y="3491800"/>
            <a:ext cx="597624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688288" y="3491801"/>
            <a:ext cx="0" cy="58477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2727723" y="3491801"/>
            <a:ext cx="0" cy="59836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2712045" y="4076576"/>
            <a:ext cx="5976243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90596" y="3506897"/>
            <a:ext cx="1107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F[b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b="1" i="1" dirty="0" smtClean="0">
                <a:solidFill>
                  <a:srgbClr val="FF0000"/>
                </a:solidFill>
              </a:rPr>
              <a:t>]</a:t>
            </a:r>
          </a:p>
        </p:txBody>
      </p:sp>
      <p:cxnSp>
        <p:nvCxnSpPr>
          <p:cNvPr id="28" name="直接箭头连接符 59"/>
          <p:cNvCxnSpPr/>
          <p:nvPr/>
        </p:nvCxnSpPr>
        <p:spPr>
          <a:xfrm flipH="1">
            <a:off x="1706880" y="14930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大括号 60"/>
          <p:cNvSpPr/>
          <p:nvPr/>
        </p:nvSpPr>
        <p:spPr>
          <a:xfrm>
            <a:off x="2316480" y="1035844"/>
            <a:ext cx="207264" cy="914400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61"/>
          <p:cNvSpPr/>
          <p:nvPr/>
        </p:nvSpPr>
        <p:spPr>
          <a:xfrm>
            <a:off x="2560321" y="1584484"/>
            <a:ext cx="65691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AF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6" name="直接箭头连接符 62"/>
          <p:cNvCxnSpPr/>
          <p:nvPr/>
        </p:nvCxnSpPr>
        <p:spPr>
          <a:xfrm flipH="1">
            <a:off x="3291840" y="19502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63"/>
          <p:cNvCxnSpPr/>
          <p:nvPr/>
        </p:nvCxnSpPr>
        <p:spPr>
          <a:xfrm flipH="1">
            <a:off x="4389120" y="19502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64"/>
          <p:cNvCxnSpPr/>
          <p:nvPr/>
        </p:nvCxnSpPr>
        <p:spPr>
          <a:xfrm flipH="1">
            <a:off x="5852160" y="1950244"/>
            <a:ext cx="609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7381" y="1199332"/>
            <a:ext cx="99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F[b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i="1" dirty="0" smtClean="0">
                <a:solidFill>
                  <a:srgbClr val="FF0000"/>
                </a:solidFill>
              </a:rPr>
              <a:t>]</a:t>
            </a:r>
            <a:endParaRPr lang="en-US" sz="2800" b="1" i="1" dirty="0" smtClean="0"/>
          </a:p>
        </p:txBody>
      </p:sp>
      <p:sp>
        <p:nvSpPr>
          <p:cNvPr id="40" name="矩形 34"/>
          <p:cNvSpPr/>
          <p:nvPr/>
        </p:nvSpPr>
        <p:spPr>
          <a:xfrm>
            <a:off x="3901440" y="1584484"/>
            <a:ext cx="4523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矩形 35"/>
          <p:cNvSpPr/>
          <p:nvPr/>
        </p:nvSpPr>
        <p:spPr>
          <a:xfrm>
            <a:off x="4998721" y="1584484"/>
            <a:ext cx="5578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 R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2" name="矩形 58"/>
          <p:cNvSpPr/>
          <p:nvPr/>
        </p:nvSpPr>
        <p:spPr>
          <a:xfrm>
            <a:off x="2560321" y="761524"/>
            <a:ext cx="1497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 </a:t>
            </a:r>
            <a:r>
              <a:rPr lang="en-US" sz="2800" b="1" i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>
                <a:solidFill>
                  <a:srgbClr val="FF0000"/>
                </a:solidFill>
              </a:rPr>
              <a:t>data</a:t>
            </a:r>
            <a:r>
              <a:rPr lang="en-US" sz="2800" b="1" i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矩形 35"/>
          <p:cNvSpPr/>
          <p:nvPr/>
        </p:nvSpPr>
        <p:spPr>
          <a:xfrm>
            <a:off x="6480043" y="1559372"/>
            <a:ext cx="1779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C</a:t>
            </a:r>
            <a:r>
              <a:rPr lang="en-US" sz="2000" b="1" i="1" dirty="0" smtClean="0">
                <a:solidFill>
                  <a:srgbClr val="FF0000"/>
                </a:solidFill>
              </a:rPr>
              <a:t>oupled terms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 of R and R’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4" name="矩形 53"/>
          <p:cNvSpPr/>
          <p:nvPr/>
        </p:nvSpPr>
        <p:spPr>
          <a:xfrm>
            <a:off x="9509761" y="1218724"/>
            <a:ext cx="144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i="1" dirty="0">
                <a:solidFill>
                  <a:srgbClr val="FF0000"/>
                </a:solidFill>
              </a:rPr>
              <a:t>(data</a:t>
            </a:r>
            <a:r>
              <a:rPr lang="en-US" sz="2800" b="1" i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矩形 54"/>
          <p:cNvSpPr/>
          <p:nvPr/>
        </p:nvSpPr>
        <p:spPr>
          <a:xfrm>
            <a:off x="9509760" y="2041684"/>
            <a:ext cx="46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g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6" name="左大括号 67"/>
          <p:cNvSpPr/>
          <p:nvPr/>
        </p:nvSpPr>
        <p:spPr>
          <a:xfrm>
            <a:off x="9333563" y="1483900"/>
            <a:ext cx="207264" cy="914400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8" name="直接箭头连接符 65"/>
          <p:cNvCxnSpPr/>
          <p:nvPr/>
        </p:nvCxnSpPr>
        <p:spPr>
          <a:xfrm flipH="1">
            <a:off x="8767272" y="1939155"/>
            <a:ext cx="567853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ISS internal multiple elimination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0" name="矩形 55"/>
          <p:cNvSpPr/>
          <p:nvPr/>
        </p:nvSpPr>
        <p:spPr>
          <a:xfrm>
            <a:off x="10638929" y="2060848"/>
            <a:ext cx="144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i="1" dirty="0">
                <a:solidFill>
                  <a:srgbClr val="FF0000"/>
                </a:solidFill>
              </a:rPr>
              <a:t>(data</a:t>
            </a:r>
            <a:r>
              <a:rPr lang="en-US" sz="2800" b="1" i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1" name="直接箭头连接符 66"/>
          <p:cNvCxnSpPr/>
          <p:nvPr/>
        </p:nvCxnSpPr>
        <p:spPr>
          <a:xfrm flipH="1">
            <a:off x="10128448" y="2335168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67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1999" y="1027336"/>
            <a:ext cx="8153401" cy="5688632"/>
            <a:chOff x="1199456" y="1052736"/>
            <a:chExt cx="9985109" cy="5688632"/>
          </a:xfrm>
        </p:grpSpPr>
        <p:sp>
          <p:nvSpPr>
            <p:cNvPr id="35" name="Rectangle 34"/>
            <p:cNvSpPr/>
            <p:nvPr/>
          </p:nvSpPr>
          <p:spPr>
            <a:xfrm>
              <a:off x="1487488" y="6165304"/>
              <a:ext cx="9313035" cy="576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predict internal multiples with correct time and amplitude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99456" y="1052736"/>
              <a:ext cx="3168352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Input: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23926" y="1052736"/>
              <a:ext cx="4224469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39616" y="5013176"/>
              <a:ext cx="7680853" cy="7200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99456" y="3573016"/>
              <a:ext cx="9985109" cy="9361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91477" y="1988840"/>
              <a:ext cx="7296811" cy="7920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960096" y="1484784"/>
              <a:ext cx="0" cy="50405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5627" y="5085184"/>
              <a:ext cx="7488832" cy="5957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7488" y="2060849"/>
              <a:ext cx="7008779" cy="67692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67" y="3630924"/>
              <a:ext cx="3648405" cy="3611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67" y="3933056"/>
              <a:ext cx="9697077" cy="56353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2592" y="6237312"/>
              <a:ext cx="1193300" cy="4766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5627" y="1153112"/>
              <a:ext cx="1344149" cy="25966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73278" y="1078136"/>
              <a:ext cx="4125000" cy="397768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7152117" y="4509120"/>
              <a:ext cx="0" cy="50405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3"/>
              <a:endCxn id="33" idx="1"/>
            </p:cNvCxnSpPr>
            <p:nvPr/>
          </p:nvCxnSpPr>
          <p:spPr>
            <a:xfrm>
              <a:off x="4367808" y="1268760"/>
              <a:ext cx="1056117" cy="0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3"/>
            </p:cNvCxnSpPr>
            <p:nvPr/>
          </p:nvCxnSpPr>
          <p:spPr>
            <a:xfrm>
              <a:off x="9648395" y="1268760"/>
              <a:ext cx="1152128" cy="0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800523" y="1268760"/>
              <a:ext cx="0" cy="1872208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60096" y="3140968"/>
              <a:ext cx="3840427" cy="0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60096" y="2780928"/>
              <a:ext cx="0" cy="360040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8235" y="3140968"/>
              <a:ext cx="0" cy="432048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152117" y="5733256"/>
              <a:ext cx="0" cy="432048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Flow chart of the ISS 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8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1999" y="1027336"/>
            <a:ext cx="8153401" cy="5688632"/>
            <a:chOff x="1199456" y="1052736"/>
            <a:chExt cx="9985109" cy="5688632"/>
          </a:xfrm>
        </p:grpSpPr>
        <p:sp>
          <p:nvSpPr>
            <p:cNvPr id="35" name="Rectangle 34"/>
            <p:cNvSpPr/>
            <p:nvPr/>
          </p:nvSpPr>
          <p:spPr>
            <a:xfrm>
              <a:off x="1487488" y="6165304"/>
              <a:ext cx="9313035" cy="576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predict internal multiples with correct time and amplitude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99456" y="1052736"/>
              <a:ext cx="3168352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Input: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23926" y="1052736"/>
              <a:ext cx="4224469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39616" y="5013176"/>
              <a:ext cx="7680853" cy="7200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99456" y="3573016"/>
              <a:ext cx="9985109" cy="9361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91477" y="1988840"/>
              <a:ext cx="7296811" cy="7920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960096" y="1484784"/>
              <a:ext cx="0" cy="50405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5627" y="5085184"/>
              <a:ext cx="7488832" cy="5957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7488" y="2060849"/>
              <a:ext cx="7008779" cy="67692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67" y="3630924"/>
              <a:ext cx="3648405" cy="3611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67" y="3933056"/>
              <a:ext cx="9697077" cy="56353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2592" y="6237312"/>
              <a:ext cx="1193300" cy="4766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5627" y="1153112"/>
              <a:ext cx="1344149" cy="25966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73278" y="1078136"/>
              <a:ext cx="4125000" cy="397768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7152117" y="4509120"/>
              <a:ext cx="0" cy="50405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3"/>
              <a:endCxn id="33" idx="1"/>
            </p:cNvCxnSpPr>
            <p:nvPr/>
          </p:nvCxnSpPr>
          <p:spPr>
            <a:xfrm>
              <a:off x="4367808" y="1268760"/>
              <a:ext cx="105611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3"/>
            </p:cNvCxnSpPr>
            <p:nvPr/>
          </p:nvCxnSpPr>
          <p:spPr>
            <a:xfrm>
              <a:off x="9648395" y="1268760"/>
              <a:ext cx="1152128" cy="0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800523" y="1268760"/>
              <a:ext cx="0" cy="1872208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60096" y="3140968"/>
              <a:ext cx="3840427" cy="0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60096" y="2780928"/>
              <a:ext cx="0" cy="360040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8235" y="3140968"/>
              <a:ext cx="0" cy="432048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152117" y="5733256"/>
              <a:ext cx="0" cy="432048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Flow chart of the ISS 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1999" y="1027336"/>
            <a:ext cx="8153401" cy="5688632"/>
            <a:chOff x="1199456" y="1052736"/>
            <a:chExt cx="9985109" cy="5688632"/>
          </a:xfrm>
        </p:grpSpPr>
        <p:sp>
          <p:nvSpPr>
            <p:cNvPr id="35" name="Rectangle 34"/>
            <p:cNvSpPr/>
            <p:nvPr/>
          </p:nvSpPr>
          <p:spPr>
            <a:xfrm>
              <a:off x="1487488" y="6165304"/>
              <a:ext cx="9313035" cy="576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predict internal multiples with correct time and amplitude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99456" y="1052736"/>
              <a:ext cx="3168352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Input: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23926" y="1052736"/>
              <a:ext cx="4224469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39616" y="5013176"/>
              <a:ext cx="7680853" cy="7200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99456" y="3573016"/>
              <a:ext cx="9985109" cy="9361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91477" y="1988840"/>
              <a:ext cx="7296811" cy="7920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960096" y="1484784"/>
              <a:ext cx="0" cy="5040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5627" y="5085184"/>
              <a:ext cx="7488832" cy="5957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7488" y="2060849"/>
              <a:ext cx="7008779" cy="67692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67" y="3630924"/>
              <a:ext cx="3648405" cy="3611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67" y="3933056"/>
              <a:ext cx="9697077" cy="56353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2592" y="6237312"/>
              <a:ext cx="1193300" cy="4766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5627" y="1153112"/>
              <a:ext cx="1344149" cy="25966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73278" y="1078136"/>
              <a:ext cx="4125000" cy="397768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7152117" y="4509120"/>
              <a:ext cx="0" cy="50405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3"/>
              <a:endCxn id="33" idx="1"/>
            </p:cNvCxnSpPr>
            <p:nvPr/>
          </p:nvCxnSpPr>
          <p:spPr>
            <a:xfrm>
              <a:off x="4367808" y="1268760"/>
              <a:ext cx="105611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3"/>
            </p:cNvCxnSpPr>
            <p:nvPr/>
          </p:nvCxnSpPr>
          <p:spPr>
            <a:xfrm>
              <a:off x="9648395" y="1268760"/>
              <a:ext cx="1152128" cy="0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800523" y="1268760"/>
              <a:ext cx="0" cy="1872208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60096" y="3140968"/>
              <a:ext cx="3840427" cy="0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60096" y="2780928"/>
              <a:ext cx="0" cy="360040"/>
            </a:xfrm>
            <a:prstGeom prst="line">
              <a:avLst/>
            </a:prstGeom>
            <a:ln w="254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8235" y="3140968"/>
              <a:ext cx="0" cy="432048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152117" y="5733256"/>
              <a:ext cx="0" cy="432048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Flow chart of the ISS 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8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1999" y="1027336"/>
            <a:ext cx="8153401" cy="5688632"/>
            <a:chOff x="1199456" y="1052736"/>
            <a:chExt cx="9985109" cy="5688632"/>
          </a:xfrm>
        </p:grpSpPr>
        <p:sp>
          <p:nvSpPr>
            <p:cNvPr id="35" name="Rectangle 34"/>
            <p:cNvSpPr/>
            <p:nvPr/>
          </p:nvSpPr>
          <p:spPr>
            <a:xfrm>
              <a:off x="1487488" y="6165304"/>
              <a:ext cx="9313035" cy="576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predict internal multiples with correct time and amplitude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99456" y="1052736"/>
              <a:ext cx="3168352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Input: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23926" y="1052736"/>
              <a:ext cx="4224469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39616" y="5013176"/>
              <a:ext cx="7680853" cy="7200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99456" y="3573016"/>
              <a:ext cx="9985109" cy="9361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91477" y="1988840"/>
              <a:ext cx="7296811" cy="7920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960096" y="1484784"/>
              <a:ext cx="0" cy="5040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5627" y="5085184"/>
              <a:ext cx="7488832" cy="5957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7488" y="2060849"/>
              <a:ext cx="7008779" cy="67692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67" y="3630924"/>
              <a:ext cx="3648405" cy="3611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67" y="3933056"/>
              <a:ext cx="9697077" cy="56353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2592" y="6237312"/>
              <a:ext cx="1193300" cy="4766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5627" y="1153112"/>
              <a:ext cx="1344149" cy="25966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73278" y="1078136"/>
              <a:ext cx="4125000" cy="397768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7152117" y="4509120"/>
              <a:ext cx="0" cy="504056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3"/>
              <a:endCxn id="33" idx="1"/>
            </p:cNvCxnSpPr>
            <p:nvPr/>
          </p:nvCxnSpPr>
          <p:spPr>
            <a:xfrm>
              <a:off x="4367808" y="1268760"/>
              <a:ext cx="105611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3"/>
            </p:cNvCxnSpPr>
            <p:nvPr/>
          </p:nvCxnSpPr>
          <p:spPr>
            <a:xfrm>
              <a:off x="9648395" y="1268760"/>
              <a:ext cx="115212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800523" y="1268760"/>
              <a:ext cx="0" cy="18722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60096" y="3140968"/>
              <a:ext cx="384042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60096" y="2780928"/>
              <a:ext cx="0" cy="3600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8235" y="3140968"/>
              <a:ext cx="0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152117" y="5733256"/>
              <a:ext cx="0" cy="432048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Flow chart of the ISS 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6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1999" y="1027336"/>
            <a:ext cx="8153401" cy="5688632"/>
            <a:chOff x="1199456" y="1052736"/>
            <a:chExt cx="9985109" cy="5688632"/>
          </a:xfrm>
        </p:grpSpPr>
        <p:sp>
          <p:nvSpPr>
            <p:cNvPr id="35" name="Rectangle 34"/>
            <p:cNvSpPr/>
            <p:nvPr/>
          </p:nvSpPr>
          <p:spPr>
            <a:xfrm>
              <a:off x="1487488" y="6165304"/>
              <a:ext cx="9313035" cy="576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predict internal multiples with correct time and amplitude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99456" y="1052736"/>
              <a:ext cx="3168352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Input: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23926" y="1052736"/>
              <a:ext cx="4224469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39616" y="5013176"/>
              <a:ext cx="7680853" cy="7200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99456" y="3573016"/>
              <a:ext cx="9985109" cy="9361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91477" y="1988840"/>
              <a:ext cx="7296811" cy="7920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960096" y="1484784"/>
              <a:ext cx="0" cy="5040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5627" y="5085184"/>
              <a:ext cx="7488832" cy="5957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7488" y="2060849"/>
              <a:ext cx="7008779" cy="67692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67" y="3630924"/>
              <a:ext cx="3648405" cy="3611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67" y="3933056"/>
              <a:ext cx="9697077" cy="56353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2592" y="6237312"/>
              <a:ext cx="1193300" cy="4766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5627" y="1153112"/>
              <a:ext cx="1344149" cy="25966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73278" y="1078136"/>
              <a:ext cx="4125000" cy="397768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7152117" y="4509120"/>
              <a:ext cx="0" cy="5040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3"/>
              <a:endCxn id="33" idx="1"/>
            </p:cNvCxnSpPr>
            <p:nvPr/>
          </p:nvCxnSpPr>
          <p:spPr>
            <a:xfrm>
              <a:off x="4367808" y="1268760"/>
              <a:ext cx="105611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3"/>
            </p:cNvCxnSpPr>
            <p:nvPr/>
          </p:nvCxnSpPr>
          <p:spPr>
            <a:xfrm>
              <a:off x="9648395" y="1268760"/>
              <a:ext cx="115212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800523" y="1268760"/>
              <a:ext cx="0" cy="18722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60096" y="3140968"/>
              <a:ext cx="384042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60096" y="2780928"/>
              <a:ext cx="0" cy="3600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8235" y="3140968"/>
              <a:ext cx="0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152117" y="5733256"/>
              <a:ext cx="0" cy="432048"/>
            </a:xfrm>
            <a:prstGeom prst="straightConnector1">
              <a:avLst/>
            </a:prstGeom>
            <a:ln w="25400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Flow chart of the ISS 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2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1999" y="1027336"/>
            <a:ext cx="8153401" cy="5688632"/>
            <a:chOff x="1199456" y="1052736"/>
            <a:chExt cx="9985109" cy="5688632"/>
          </a:xfrm>
        </p:grpSpPr>
        <p:sp>
          <p:nvSpPr>
            <p:cNvPr id="35" name="Rectangle 34"/>
            <p:cNvSpPr/>
            <p:nvPr/>
          </p:nvSpPr>
          <p:spPr>
            <a:xfrm>
              <a:off x="1487488" y="6165304"/>
              <a:ext cx="9313035" cy="5760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predict internal multiples with correct time and amplitude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99456" y="1052736"/>
              <a:ext cx="3168352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Input: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23926" y="1052736"/>
              <a:ext cx="4224469" cy="4320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39616" y="5013176"/>
              <a:ext cx="7680853" cy="7200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99456" y="3573016"/>
              <a:ext cx="9985109" cy="9361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91477" y="1988840"/>
              <a:ext cx="7296811" cy="7920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960096" y="1484784"/>
              <a:ext cx="0" cy="5040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5627" y="5085184"/>
              <a:ext cx="7488832" cy="5957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7488" y="2060849"/>
              <a:ext cx="7008779" cy="67692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67" y="3630924"/>
              <a:ext cx="3648405" cy="3611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67" y="3933056"/>
              <a:ext cx="9697077" cy="56353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2592" y="6237312"/>
              <a:ext cx="1193300" cy="47667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5627" y="1153112"/>
              <a:ext cx="1344149" cy="25966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73278" y="1078136"/>
              <a:ext cx="4125000" cy="397768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7152117" y="4509120"/>
              <a:ext cx="0" cy="5040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3"/>
              <a:endCxn id="33" idx="1"/>
            </p:cNvCxnSpPr>
            <p:nvPr/>
          </p:nvCxnSpPr>
          <p:spPr>
            <a:xfrm>
              <a:off x="4367808" y="1268760"/>
              <a:ext cx="105611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3"/>
            </p:cNvCxnSpPr>
            <p:nvPr/>
          </p:nvCxnSpPr>
          <p:spPr>
            <a:xfrm>
              <a:off x="9648395" y="1268760"/>
              <a:ext cx="115212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800523" y="1268760"/>
              <a:ext cx="0" cy="18722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960096" y="3140968"/>
              <a:ext cx="384042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60096" y="2780928"/>
              <a:ext cx="0" cy="3600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8235" y="3140968"/>
              <a:ext cx="0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152117" y="5733256"/>
              <a:ext cx="0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Flow chart of the ISS 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3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914400" y="914400"/>
            <a:ext cx="4487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1: primaries and internal multiples</a:t>
            </a:r>
          </a:p>
          <a:p>
            <a:pPr algn="ctr"/>
            <a:r>
              <a:rPr lang="en-US" sz="2400" dirty="0" smtClean="0"/>
              <a:t>are isolated </a:t>
            </a:r>
            <a:endParaRPr lang="en-US" sz="2400" dirty="0"/>
          </a:p>
        </p:txBody>
      </p:sp>
      <p:sp>
        <p:nvSpPr>
          <p:cNvPr id="54" name="矩形 53"/>
          <p:cNvSpPr/>
          <p:nvPr/>
        </p:nvSpPr>
        <p:spPr>
          <a:xfrm>
            <a:off x="384088" y="5029200"/>
            <a:ext cx="5587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Solution: </a:t>
            </a:r>
            <a:r>
              <a:rPr lang="en-US" sz="2400" b="1" dirty="0">
                <a:solidFill>
                  <a:srgbClr val="FF0000"/>
                </a:solidFill>
              </a:rPr>
              <a:t>ISS Internal-multiple attenuation  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algn="ctr"/>
            <a:r>
              <a:rPr lang="en-US" sz="2400" b="1" baseline="-25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+ adaptive </a:t>
            </a:r>
            <a:r>
              <a:rPr lang="en-US" sz="2400" b="1" dirty="0" smtClean="0">
                <a:solidFill>
                  <a:srgbClr val="FF0000"/>
                </a:solidFill>
              </a:rPr>
              <a:t>subtraction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hy do we need an </a:t>
            </a:r>
            <a:r>
              <a:rPr lang="en-US" sz="2400" dirty="0">
                <a:solidFill>
                  <a:srgbClr val="FF0000"/>
                </a:solidFill>
              </a:rPr>
              <a:t>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43100"/>
            <a:ext cx="4114800" cy="2743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8608440">
            <a:off x="2626171" y="4082624"/>
            <a:ext cx="453431" cy="370311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8608440">
            <a:off x="2689670" y="2647525"/>
            <a:ext cx="453431" cy="3703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0758" y="283793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primary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469" y="4019034"/>
            <a:ext cx="179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internal multiple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06997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Numerical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</a:rPr>
              <a:t>est for elastic </a:t>
            </a:r>
            <a:r>
              <a:rPr lang="en-US" sz="3200" b="1" dirty="0">
                <a:solidFill>
                  <a:schemeClr val="tx1"/>
                </a:solidFill>
              </a:rPr>
              <a:t>PP </a:t>
            </a:r>
            <a:r>
              <a:rPr lang="en-US" sz="3200" b="1" dirty="0" smtClean="0">
                <a:solidFill>
                  <a:schemeClr val="tx1"/>
                </a:solidFill>
              </a:rPr>
              <a:t>data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in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a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1D earth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2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7862" y="836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217132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80386" y="1409840"/>
            <a:ext cx="8796650" cy="4381360"/>
            <a:chOff x="381000" y="2362200"/>
            <a:chExt cx="4765426" cy="3342433"/>
          </a:xfrm>
        </p:grpSpPr>
        <p:sp>
          <p:nvSpPr>
            <p:cNvPr id="7" name="Rectangle 6"/>
            <p:cNvSpPr/>
            <p:nvPr/>
          </p:nvSpPr>
          <p:spPr>
            <a:xfrm>
              <a:off x="1382899" y="2776701"/>
              <a:ext cx="3733800" cy="5180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82899" y="3298825"/>
              <a:ext cx="37338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82899" y="3757727"/>
              <a:ext cx="37338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82899" y="4675889"/>
              <a:ext cx="3733799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82899" y="5137150"/>
              <a:ext cx="3732397" cy="457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2490" y="2881498"/>
              <a:ext cx="2827597" cy="258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Layer 1: </a:t>
              </a:r>
              <a:r>
                <a:rPr lang="el-GR" sz="1600" dirty="0" smtClean="0"/>
                <a:t>ρ</a:t>
              </a:r>
              <a:r>
                <a:rPr lang="en-US" sz="1600" dirty="0" smtClean="0"/>
                <a:t>=1.0g/cm</a:t>
              </a:r>
              <a:r>
                <a:rPr lang="en-US" sz="1600" baseline="30000" dirty="0" smtClean="0"/>
                <a:t>3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vp</a:t>
              </a:r>
              <a:r>
                <a:rPr lang="en-US" sz="1600" dirty="0"/>
                <a:t>=1500m/s, </a:t>
              </a:r>
              <a:r>
                <a:rPr lang="en-US" sz="1600" dirty="0" smtClean="0"/>
                <a:t>vs=400m/s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2489" y="3344461"/>
              <a:ext cx="3041001" cy="25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Layer 2: </a:t>
              </a:r>
              <a:r>
                <a:rPr lang="el-GR" sz="1600" dirty="0" smtClean="0"/>
                <a:t>ρ</a:t>
              </a:r>
              <a:r>
                <a:rPr lang="en-US" sz="1600" dirty="0" smtClean="0"/>
                <a:t>=3.0g/cm</a:t>
              </a:r>
              <a:r>
                <a:rPr lang="en-US" sz="1600" baseline="30000" dirty="0" smtClean="0"/>
                <a:t>3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vp</a:t>
              </a:r>
              <a:r>
                <a:rPr lang="en-US" sz="1600" dirty="0" smtClean="0"/>
                <a:t>=2000m/s,</a:t>
              </a:r>
              <a:r>
                <a:rPr lang="en-US" sz="1600" dirty="0"/>
                <a:t> </a:t>
              </a:r>
              <a:r>
                <a:rPr lang="en-US" sz="1600" dirty="0" smtClean="0"/>
                <a:t>vs=1200m/s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42489" y="4764273"/>
              <a:ext cx="3104267" cy="25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Layer 4: </a:t>
              </a:r>
              <a:r>
                <a:rPr lang="el-GR" sz="1600" dirty="0" smtClean="0"/>
                <a:t>ρ</a:t>
              </a:r>
              <a:r>
                <a:rPr lang="en-US" sz="1600" dirty="0" smtClean="0"/>
                <a:t>=1.5g/cm</a:t>
              </a:r>
              <a:r>
                <a:rPr lang="en-US" sz="1600" baseline="30000" dirty="0" smtClean="0"/>
                <a:t>3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vp</a:t>
              </a:r>
              <a:r>
                <a:rPr lang="en-US" sz="1600" dirty="0" smtClean="0"/>
                <a:t>=1500m/s, vs=1500m/s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42494" y="5221473"/>
              <a:ext cx="2934300" cy="25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Layer 5: </a:t>
              </a:r>
              <a:r>
                <a:rPr lang="el-GR" sz="1600" dirty="0" smtClean="0"/>
                <a:t>ρ</a:t>
              </a:r>
              <a:r>
                <a:rPr lang="en-US" sz="1600" dirty="0" smtClean="0"/>
                <a:t>=1.8g/cm</a:t>
              </a:r>
              <a:r>
                <a:rPr lang="en-US" sz="1600" baseline="30000" dirty="0" smtClean="0"/>
                <a:t>3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vp</a:t>
              </a:r>
              <a:r>
                <a:rPr lang="en-US" sz="1600" dirty="0" smtClean="0"/>
                <a:t>=2500m/s, vs=1500m/s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1" y="2717800"/>
              <a:ext cx="1143000" cy="234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Z1=0m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1" y="3120337"/>
              <a:ext cx="1143000" cy="234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Z2=300m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1" y="3561464"/>
              <a:ext cx="1143000" cy="234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Z3=800m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1" y="4523687"/>
              <a:ext cx="1382898" cy="234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Z4=1900m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" y="5016010"/>
              <a:ext cx="1382899" cy="234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Z5=2100m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" y="5469837"/>
              <a:ext cx="1306699" cy="234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Z6=2400m</a:t>
              </a:r>
              <a:endParaRPr lang="en-US" sz="1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394198" y="2775036"/>
              <a:ext cx="3665351" cy="6264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82899" y="3289300"/>
              <a:ext cx="3735201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82899" y="3748718"/>
              <a:ext cx="3733800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382899" y="4681853"/>
              <a:ext cx="3735198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382899" y="5143500"/>
              <a:ext cx="3735201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>
              <a:off x="3184007" y="2716128"/>
              <a:ext cx="174622" cy="19128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597937" y="2851623"/>
              <a:ext cx="3340636" cy="1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656544" y="2819742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79539" y="2818964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25405" y="2819742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48401" y="2818964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47094" y="2820523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70090" y="2819745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15956" y="2820523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38951" y="2819745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73381" y="2820523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96377" y="2819745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42243" y="2820523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165238" y="2819745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63932" y="2821305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86927" y="2820527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32793" y="2821305"/>
              <a:ext cx="58608" cy="637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9013" y="2405291"/>
              <a:ext cx="406116" cy="234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-2500m</a:t>
              </a:r>
              <a:endParaRPr lang="en-US" sz="1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35499" y="2402314"/>
              <a:ext cx="149334" cy="234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</a:t>
              </a:r>
              <a:endParaRPr lang="en-US" sz="14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70087" y="2416196"/>
              <a:ext cx="376339" cy="234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2500m</a:t>
              </a:r>
              <a:endParaRPr lang="en-US" sz="1400" b="1" dirty="0"/>
            </a:p>
          </p:txBody>
        </p:sp>
        <p:sp>
          <p:nvSpPr>
            <p:cNvPr id="47" name="Left Brace 46"/>
            <p:cNvSpPr/>
            <p:nvPr/>
          </p:nvSpPr>
          <p:spPr>
            <a:xfrm rot="16200000" flipH="1">
              <a:off x="2629101" y="2599795"/>
              <a:ext cx="105454" cy="248357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80256" y="2362200"/>
              <a:ext cx="353021" cy="234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12.5m</a:t>
              </a:r>
              <a:endParaRPr lang="en-US" sz="1400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82899" y="4215718"/>
              <a:ext cx="3734593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2489" y="4056764"/>
              <a:ext cx="3041001" cy="258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Layer 3: </a:t>
              </a:r>
              <a:r>
                <a:rPr lang="el-GR" sz="1600" dirty="0" smtClean="0"/>
                <a:t>ρ</a:t>
              </a:r>
              <a:r>
                <a:rPr lang="en-US" sz="1600" dirty="0" smtClean="0"/>
                <a:t>=2.1g/cm</a:t>
              </a:r>
              <a:r>
                <a:rPr lang="en-US" sz="1600" baseline="30000" dirty="0" smtClean="0"/>
                <a:t>3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vp</a:t>
              </a:r>
              <a:r>
                <a:rPr lang="en-US" sz="1600" dirty="0" smtClean="0"/>
                <a:t>=1500m/s,</a:t>
              </a:r>
              <a:r>
                <a:rPr lang="en-US" sz="1600" dirty="0"/>
                <a:t> </a:t>
              </a:r>
              <a:r>
                <a:rPr lang="en-US" sz="1600" dirty="0" smtClean="0"/>
                <a:t>vs=900m/s</a:t>
              </a:r>
              <a:endParaRPr lang="en-US" sz="16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863003" y="5764520"/>
            <a:ext cx="269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Yanglei Zou et al. (2014)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907493" y="6103038"/>
            <a:ext cx="443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Schlumberger De-multiples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53" name="Rectangle 52"/>
          <p:cNvSpPr/>
          <p:nvPr/>
        </p:nvSpPr>
        <p:spPr>
          <a:xfrm>
            <a:off x="1923852" y="222548"/>
            <a:ext cx="8544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Internal multiple </a:t>
            </a:r>
            <a:r>
              <a:rPr lang="en-US" sz="2400" b="1" i="1" dirty="0" smtClean="0">
                <a:solidFill>
                  <a:srgbClr val="FF0000"/>
                </a:solidFill>
              </a:rPr>
              <a:t>elimination</a:t>
            </a:r>
            <a:r>
              <a:rPr lang="en-US" sz="2400" i="1" dirty="0" smtClean="0"/>
              <a:t> in an </a:t>
            </a:r>
            <a:r>
              <a:rPr lang="en-US" sz="2400" b="1" i="1" dirty="0" smtClean="0">
                <a:solidFill>
                  <a:srgbClr val="FF0000"/>
                </a:solidFill>
              </a:rPr>
              <a:t>elastic</a:t>
            </a:r>
            <a:r>
              <a:rPr lang="en-US" sz="2400" i="1" dirty="0" smtClean="0"/>
              <a:t> earth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19937" y="786177"/>
            <a:ext cx="101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Model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9450" b="7408"/>
          <a:stretch/>
        </p:blipFill>
        <p:spPr bwMode="auto">
          <a:xfrm>
            <a:off x="1223996" y="1192108"/>
            <a:ext cx="9702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367808" y="5949280"/>
            <a:ext cx="269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Yanglei Zou et al. (2014)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13848" y="260648"/>
            <a:ext cx="78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0850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9450" b="7408"/>
          <a:stretch/>
        </p:blipFill>
        <p:spPr bwMode="auto">
          <a:xfrm>
            <a:off x="1223996" y="1192108"/>
            <a:ext cx="9702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" name="Group 1025"/>
          <p:cNvGrpSpPr/>
          <p:nvPr/>
        </p:nvGrpSpPr>
        <p:grpSpPr>
          <a:xfrm>
            <a:off x="3197351" y="1366702"/>
            <a:ext cx="6725583" cy="2585566"/>
            <a:chOff x="2398013" y="1366702"/>
            <a:chExt cx="5044187" cy="2585566"/>
          </a:xfrm>
        </p:grpSpPr>
        <p:grpSp>
          <p:nvGrpSpPr>
            <p:cNvPr id="6" name="Group 5"/>
            <p:cNvGrpSpPr/>
            <p:nvPr/>
          </p:nvGrpSpPr>
          <p:grpSpPr>
            <a:xfrm>
              <a:off x="2398013" y="1366702"/>
              <a:ext cx="762997" cy="2585566"/>
              <a:chOff x="2398013" y="1366702"/>
              <a:chExt cx="762997" cy="2585566"/>
            </a:xfrm>
          </p:grpSpPr>
          <p:sp>
            <p:nvSpPr>
              <p:cNvPr id="13" name="Down Arrow 12"/>
              <p:cNvSpPr/>
              <p:nvPr/>
            </p:nvSpPr>
            <p:spPr>
              <a:xfrm rot="1995346">
                <a:off x="2398013" y="1366702"/>
                <a:ext cx="308996" cy="39650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 rot="1995346">
                <a:off x="2852014" y="1867719"/>
                <a:ext cx="308996" cy="39650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wn Arrow 20"/>
              <p:cNvSpPr/>
              <p:nvPr/>
            </p:nvSpPr>
            <p:spPr>
              <a:xfrm rot="1995346">
                <a:off x="2464054" y="3279100"/>
                <a:ext cx="308996" cy="39650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wn Arrow 21"/>
              <p:cNvSpPr/>
              <p:nvPr/>
            </p:nvSpPr>
            <p:spPr>
              <a:xfrm rot="1995346">
                <a:off x="2819841" y="3555764"/>
                <a:ext cx="308996" cy="39650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ight Arrow 29"/>
            <p:cNvSpPr/>
            <p:nvPr/>
          </p:nvSpPr>
          <p:spPr>
            <a:xfrm>
              <a:off x="5145471" y="1446131"/>
              <a:ext cx="492921" cy="26926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latin typeface="Arial Narrow" pitchFamily="34" charset="0"/>
              </a:endParaRPr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5651500" y="1431764"/>
              <a:ext cx="1790700" cy="3226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Arial Narrow" pitchFamily="34" charset="0"/>
                </a:rPr>
                <a:t>P primaries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367808" y="5949280"/>
            <a:ext cx="269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Yanglei Zou et al. (2014)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689105" y="260649"/>
            <a:ext cx="483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Data </a:t>
            </a:r>
          </a:p>
          <a:p>
            <a:r>
              <a:rPr lang="en-US" sz="2400" b="1" dirty="0" smtClean="0"/>
              <a:t>(with arrows pointed to P primaries)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146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9450" b="7408"/>
          <a:stretch/>
        </p:blipFill>
        <p:spPr bwMode="auto">
          <a:xfrm>
            <a:off x="1223996" y="1192108"/>
            <a:ext cx="9702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028"/>
          <p:cNvGrpSpPr/>
          <p:nvPr/>
        </p:nvGrpSpPr>
        <p:grpSpPr>
          <a:xfrm>
            <a:off x="5587405" y="1842053"/>
            <a:ext cx="4334985" cy="2671080"/>
            <a:chOff x="4190553" y="1842053"/>
            <a:chExt cx="3251239" cy="2671080"/>
          </a:xfrm>
        </p:grpSpPr>
        <p:grpSp>
          <p:nvGrpSpPr>
            <p:cNvPr id="9" name="Group 8"/>
            <p:cNvGrpSpPr/>
            <p:nvPr/>
          </p:nvGrpSpPr>
          <p:grpSpPr>
            <a:xfrm>
              <a:off x="4190553" y="2220263"/>
              <a:ext cx="1500956" cy="2292870"/>
              <a:chOff x="4190553" y="2220263"/>
              <a:chExt cx="1500956" cy="2292870"/>
            </a:xfrm>
          </p:grpSpPr>
          <p:sp>
            <p:nvSpPr>
              <p:cNvPr id="24" name="Down Arrow 23"/>
              <p:cNvSpPr/>
              <p:nvPr/>
            </p:nvSpPr>
            <p:spPr>
              <a:xfrm rot="1995346">
                <a:off x="4190553" y="2220263"/>
                <a:ext cx="308996" cy="39650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Down Arrow 24"/>
              <p:cNvSpPr/>
              <p:nvPr/>
            </p:nvSpPr>
            <p:spPr>
              <a:xfrm rot="1995346">
                <a:off x="5382513" y="2647495"/>
                <a:ext cx="308996" cy="39650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Down Arrow 25"/>
              <p:cNvSpPr/>
              <p:nvPr/>
            </p:nvSpPr>
            <p:spPr>
              <a:xfrm rot="1995346">
                <a:off x="5375738" y="3972915"/>
                <a:ext cx="308996" cy="39650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995346">
                <a:off x="4772914" y="4116629"/>
                <a:ext cx="308996" cy="39650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ight Arrow 34"/>
            <p:cNvSpPr/>
            <p:nvPr/>
          </p:nvSpPr>
          <p:spPr>
            <a:xfrm>
              <a:off x="5145063" y="1856420"/>
              <a:ext cx="492921" cy="26926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latin typeface="Arial Narrow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51092" y="1842053"/>
              <a:ext cx="1790700" cy="3226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 Narrow" pitchFamily="34" charset="0"/>
                </a:rPr>
                <a:t>Converted primaries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367808" y="5949280"/>
            <a:ext cx="269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Yanglei Zou et al. (2014)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122921" y="260649"/>
            <a:ext cx="5971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Data </a:t>
            </a:r>
          </a:p>
          <a:p>
            <a:r>
              <a:rPr lang="en-US" sz="2400" b="1" dirty="0" smtClean="0"/>
              <a:t>(with arrows pointed to converted primaries)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675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9450" b="7408"/>
          <a:stretch/>
        </p:blipFill>
        <p:spPr bwMode="auto">
          <a:xfrm>
            <a:off x="1223996" y="1192108"/>
            <a:ext cx="9702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1027"/>
          <p:cNvGrpSpPr/>
          <p:nvPr/>
        </p:nvGrpSpPr>
        <p:grpSpPr>
          <a:xfrm>
            <a:off x="2922154" y="2248453"/>
            <a:ext cx="7017169" cy="2188798"/>
            <a:chOff x="2191615" y="2248453"/>
            <a:chExt cx="5262877" cy="2188798"/>
          </a:xfrm>
        </p:grpSpPr>
        <p:grpSp>
          <p:nvGrpSpPr>
            <p:cNvPr id="2" name="Group 1"/>
            <p:cNvGrpSpPr/>
            <p:nvPr/>
          </p:nvGrpSpPr>
          <p:grpSpPr>
            <a:xfrm>
              <a:off x="2191615" y="2368734"/>
              <a:ext cx="1185295" cy="2068517"/>
              <a:chOff x="2191615" y="2368734"/>
              <a:chExt cx="1185295" cy="2068517"/>
            </a:xfrm>
          </p:grpSpPr>
          <p:sp>
            <p:nvSpPr>
              <p:cNvPr id="16" name="Down Arrow 15"/>
              <p:cNvSpPr/>
              <p:nvPr/>
            </p:nvSpPr>
            <p:spPr>
              <a:xfrm rot="1995346">
                <a:off x="2191615" y="2368734"/>
                <a:ext cx="308996" cy="396504"/>
              </a:xfrm>
              <a:prstGeom prst="downArrow">
                <a:avLst/>
              </a:prstGeom>
              <a:solidFill>
                <a:srgbClr val="3F3EF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 rot="1995346">
                <a:off x="2438840" y="2841889"/>
                <a:ext cx="308996" cy="396504"/>
              </a:xfrm>
              <a:prstGeom prst="downArrow">
                <a:avLst/>
              </a:prstGeom>
              <a:solidFill>
                <a:srgbClr val="3F3EF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1995346">
                <a:off x="3067914" y="3790238"/>
                <a:ext cx="308996" cy="396504"/>
              </a:xfrm>
              <a:prstGeom prst="downArrow">
                <a:avLst/>
              </a:prstGeom>
              <a:solidFill>
                <a:srgbClr val="3F3EF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wn Arrow 19"/>
              <p:cNvSpPr/>
              <p:nvPr/>
            </p:nvSpPr>
            <p:spPr>
              <a:xfrm rot="1995346">
                <a:off x="2454741" y="4040747"/>
                <a:ext cx="308996" cy="396504"/>
              </a:xfrm>
              <a:prstGeom prst="downArrow">
                <a:avLst/>
              </a:prstGeom>
              <a:solidFill>
                <a:srgbClr val="3F3EF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>
              <a:off x="5157763" y="2262820"/>
              <a:ext cx="492921" cy="269263"/>
            </a:xfrm>
            <a:prstGeom prst="rightArrow">
              <a:avLst/>
            </a:prstGeom>
            <a:solidFill>
              <a:srgbClr val="3F3E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 smtClean="0">
                <a:latin typeface="Arial Narrow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63792" y="2248453"/>
              <a:ext cx="1790700" cy="3226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3F3EFA"/>
                  </a:solidFill>
                  <a:latin typeface="Arial Narrow" pitchFamily="34" charset="0"/>
                </a:rPr>
                <a:t>P multiples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367808" y="5949280"/>
            <a:ext cx="269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Yanglei Zou et al. (2014)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01809" y="260649"/>
            <a:ext cx="481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Data </a:t>
            </a:r>
          </a:p>
          <a:p>
            <a:r>
              <a:rPr lang="en-US" sz="2400" b="1" dirty="0" smtClean="0"/>
              <a:t>(with arrows pointed to P multiples)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289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9450" b="7408"/>
          <a:stretch/>
        </p:blipFill>
        <p:spPr bwMode="auto">
          <a:xfrm>
            <a:off x="1223996" y="1192108"/>
            <a:ext cx="9702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367808" y="5949280"/>
            <a:ext cx="269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Yanglei Zou et al. (2014)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13848" y="260648"/>
            <a:ext cx="78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Data</a:t>
            </a:r>
          </a:p>
        </p:txBody>
      </p:sp>
      <p:sp>
        <p:nvSpPr>
          <p:cNvPr id="2" name="Frame 1"/>
          <p:cNvSpPr/>
          <p:nvPr/>
        </p:nvSpPr>
        <p:spPr>
          <a:xfrm>
            <a:off x="2063552" y="4149080"/>
            <a:ext cx="5088565" cy="504056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8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9509" y="692697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/>
              <a:t>A section </a:t>
            </a:r>
            <a:r>
              <a:rPr lang="en-US" sz="2400" b="1" dirty="0"/>
              <a:t>of the synthetic data </a:t>
            </a:r>
            <a:r>
              <a:rPr lang="en-US" sz="2400" b="1" dirty="0" smtClean="0"/>
              <a:t>where a primary interferes with two internal multiples  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70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9509" y="692696"/>
            <a:ext cx="92170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/>
              <a:t>A section </a:t>
            </a:r>
            <a:r>
              <a:rPr lang="en-US" sz="2400" b="1" dirty="0"/>
              <a:t>of the synthetic data </a:t>
            </a:r>
            <a:r>
              <a:rPr lang="en-US" sz="2400" b="1" dirty="0" smtClean="0"/>
              <a:t>where a primary interferes with two internal multiples </a:t>
            </a:r>
          </a:p>
          <a:p>
            <a:pPr lvl="0" algn="ctr"/>
            <a:r>
              <a:rPr lang="en-US" sz="2400" b="1" dirty="0" smtClean="0">
                <a:solidFill>
                  <a:srgbClr val="0000FF"/>
                </a:solidFill>
              </a:rPr>
              <a:t>arrow point to a internal multiple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58</a:t>
            </a:fld>
            <a:endParaRPr lang="zh-CN" altLang="en-US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7072" y="2315943"/>
            <a:ext cx="196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internal multiple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6151946">
            <a:off x="5555998" y="2880861"/>
            <a:ext cx="801932" cy="728338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9509" y="692696"/>
            <a:ext cx="92170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/>
              <a:t>A section </a:t>
            </a:r>
            <a:r>
              <a:rPr lang="en-US" sz="2400" b="1" dirty="0"/>
              <a:t>of the synthetic data </a:t>
            </a:r>
            <a:r>
              <a:rPr lang="en-US" sz="2400" b="1" dirty="0" smtClean="0"/>
              <a:t>where a primary interferes with two internal multiples 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arrow </a:t>
            </a:r>
            <a:r>
              <a:rPr lang="en-US" sz="2400" b="1" dirty="0" smtClean="0">
                <a:solidFill>
                  <a:srgbClr val="0000FF"/>
                </a:solidFill>
              </a:rPr>
              <a:t>point </a:t>
            </a:r>
            <a:r>
              <a:rPr lang="en-US" sz="2400" b="1" dirty="0">
                <a:solidFill>
                  <a:srgbClr val="0000FF"/>
                </a:solidFill>
              </a:rPr>
              <a:t>to </a:t>
            </a:r>
            <a:r>
              <a:rPr lang="en-US" sz="2400" b="1" dirty="0" smtClean="0">
                <a:solidFill>
                  <a:srgbClr val="0000FF"/>
                </a:solidFill>
              </a:rPr>
              <a:t>another </a:t>
            </a:r>
            <a:r>
              <a:rPr lang="en-US" sz="2400" b="1" dirty="0">
                <a:solidFill>
                  <a:srgbClr val="0000FF"/>
                </a:solidFill>
              </a:rPr>
              <a:t>internal </a:t>
            </a:r>
            <a:r>
              <a:rPr lang="en-US" sz="2400" b="1" dirty="0" smtClean="0">
                <a:solidFill>
                  <a:srgbClr val="0000FF"/>
                </a:solidFill>
              </a:rPr>
              <a:t>multiple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59</a:t>
            </a:fld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8400" y="1828800"/>
            <a:ext cx="7315200" cy="4572000"/>
            <a:chOff x="0" y="688442"/>
            <a:chExt cx="3200400" cy="2743200"/>
          </a:xfrm>
        </p:grpSpPr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8442"/>
              <a:ext cx="32004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 rot="18608440">
              <a:off x="1006529" y="2373450"/>
              <a:ext cx="481159" cy="318648"/>
            </a:xfrm>
            <a:prstGeom prst="rightArrow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512" y="2708920"/>
              <a:ext cx="861386" cy="2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internal multiple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6346849" y="914400"/>
            <a:ext cx="4595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2: primaries and internal multiples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are proximal or interfering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14400" y="914400"/>
            <a:ext cx="4487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1: primaries and internal multiples</a:t>
            </a:r>
          </a:p>
          <a:p>
            <a:pPr algn="ctr"/>
            <a:r>
              <a:rPr lang="en-US" sz="2400" dirty="0" smtClean="0"/>
              <a:t>are isolated </a:t>
            </a:r>
            <a:endParaRPr lang="en-US" sz="2400" dirty="0"/>
          </a:p>
        </p:txBody>
      </p:sp>
      <p:sp>
        <p:nvSpPr>
          <p:cNvPr id="54" name="矩形 53"/>
          <p:cNvSpPr/>
          <p:nvPr/>
        </p:nvSpPr>
        <p:spPr>
          <a:xfrm>
            <a:off x="457200" y="5029200"/>
            <a:ext cx="5441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Solution: </a:t>
            </a:r>
            <a:r>
              <a:rPr lang="en-US" sz="2400" dirty="0"/>
              <a:t>ISS Internal-multiple attenuation  </a:t>
            </a:r>
            <a:endParaRPr lang="en-US" sz="2400" baseline="-25000" dirty="0"/>
          </a:p>
          <a:p>
            <a:pPr algn="ctr"/>
            <a:r>
              <a:rPr lang="en-US" sz="2400" baseline="-25000" dirty="0"/>
              <a:t> </a:t>
            </a:r>
            <a:r>
              <a:rPr lang="en-US" sz="2400" dirty="0"/>
              <a:t>+ adaptive </a:t>
            </a:r>
            <a:r>
              <a:rPr lang="en-US" sz="2400" dirty="0" smtClean="0"/>
              <a:t>subtraction</a:t>
            </a:r>
            <a:endParaRPr 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6400800" y="5029200"/>
            <a:ext cx="516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Solution: Three-pronged strategy </a:t>
            </a:r>
          </a:p>
          <a:p>
            <a:pPr algn="ctr"/>
            <a:r>
              <a:rPr lang="en-US" sz="2400" dirty="0" smtClean="0"/>
              <a:t>(including internal-multiple elimination)</a:t>
            </a:r>
          </a:p>
        </p:txBody>
      </p:sp>
      <p:sp>
        <p:nvSpPr>
          <p:cNvPr id="18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hy do we need an </a:t>
            </a:r>
            <a:r>
              <a:rPr lang="en-US" sz="2400" dirty="0">
                <a:solidFill>
                  <a:srgbClr val="FF0000"/>
                </a:solidFill>
              </a:rPr>
              <a:t>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43100"/>
            <a:ext cx="4114800" cy="27432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828800"/>
            <a:ext cx="4114800" cy="27432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8608440">
            <a:off x="2626171" y="4082624"/>
            <a:ext cx="453431" cy="370311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8608440">
            <a:off x="2689670" y="2647525"/>
            <a:ext cx="453431" cy="3703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7589392">
            <a:off x="8061772" y="3511123"/>
            <a:ext cx="453431" cy="370311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6676590">
            <a:off x="8163372" y="2647523"/>
            <a:ext cx="453431" cy="370311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7621715">
            <a:off x="8874572" y="3561925"/>
            <a:ext cx="453431" cy="37031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840758" y="283793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primary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8469" y="4019034"/>
            <a:ext cx="179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internal multiple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21569" y="3904734"/>
            <a:ext cx="179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internal multiple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40669" y="2139434"/>
            <a:ext cx="179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internal multiple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97158" y="394283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primary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9509" y="692696"/>
            <a:ext cx="92170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/>
              <a:t>A section of </a:t>
            </a:r>
            <a:r>
              <a:rPr lang="en-US" sz="2400" b="1" dirty="0"/>
              <a:t>the </a:t>
            </a:r>
            <a:r>
              <a:rPr lang="en-US" sz="2400" b="1" dirty="0" smtClean="0"/>
              <a:t>synthetic </a:t>
            </a:r>
            <a:r>
              <a:rPr lang="en-US" sz="2400" b="1" dirty="0"/>
              <a:t>data </a:t>
            </a:r>
            <a:r>
              <a:rPr lang="en-US" sz="2400" b="1" dirty="0" smtClean="0"/>
              <a:t>where a primary interferes with two internal multiples 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arrow </a:t>
            </a:r>
            <a:r>
              <a:rPr lang="en-US" sz="2400" b="1" dirty="0" smtClean="0">
                <a:solidFill>
                  <a:srgbClr val="FF0000"/>
                </a:solidFill>
              </a:rPr>
              <a:t>point </a:t>
            </a:r>
            <a:r>
              <a:rPr lang="en-US" sz="2400" b="1" dirty="0">
                <a:solidFill>
                  <a:srgbClr val="FF0000"/>
                </a:solidFill>
              </a:rPr>
              <a:t>to a </a:t>
            </a:r>
            <a:r>
              <a:rPr lang="en-US" sz="2400" b="1" dirty="0" smtClean="0">
                <a:solidFill>
                  <a:srgbClr val="FF0000"/>
                </a:solidFill>
              </a:rPr>
              <a:t>primary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60</a:t>
            </a:fld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8400" y="1828800"/>
            <a:ext cx="7315200" cy="4572000"/>
            <a:chOff x="0" y="688442"/>
            <a:chExt cx="3200400" cy="2743200"/>
          </a:xfrm>
        </p:grpSpPr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8442"/>
              <a:ext cx="32004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 rot="18608440">
              <a:off x="1496638" y="2503996"/>
              <a:ext cx="481159" cy="31864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633" y="2577098"/>
              <a:ext cx="827307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converted wave 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primary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2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9509" y="692697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/>
              <a:t>A section </a:t>
            </a:r>
            <a:r>
              <a:rPr lang="en-US" sz="2400" b="1" dirty="0"/>
              <a:t>of the synthetic </a:t>
            </a:r>
            <a:r>
              <a:rPr lang="en-US" sz="2400" b="1" dirty="0" smtClean="0"/>
              <a:t>data </a:t>
            </a:r>
            <a:r>
              <a:rPr lang="en-US" sz="2400" b="1" dirty="0"/>
              <a:t>after </a:t>
            </a:r>
          </a:p>
          <a:p>
            <a:pPr lvl="0" algn="ctr"/>
            <a:r>
              <a:rPr lang="en-US" sz="2400" b="1" dirty="0"/>
              <a:t>internal multiple </a:t>
            </a:r>
            <a:r>
              <a:rPr lang="en-US" sz="2400" b="1" dirty="0" smtClean="0">
                <a:solidFill>
                  <a:srgbClr val="FF0000"/>
                </a:solidFill>
              </a:rPr>
              <a:t>elimination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61</a:t>
            </a:fld>
            <a:endParaRPr lang="zh-CN" altLang="en-US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8608440">
            <a:off x="6008217" y="4756094"/>
            <a:ext cx="801932" cy="72833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2990" y="4976560"/>
            <a:ext cx="1890987" cy="707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converted wave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primary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9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9509" y="692697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/>
              <a:t>A section of the synthetic data </a:t>
            </a:r>
          </a:p>
          <a:p>
            <a:pPr lvl="0" algn="ctr"/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FF0000"/>
                </a:solidFill>
              </a:rPr>
              <a:t>only primaries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62</a:t>
            </a:fld>
            <a:endParaRPr lang="zh-CN" altLang="en-US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8608440">
            <a:off x="6008217" y="4756094"/>
            <a:ext cx="801932" cy="72833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2990" y="4976560"/>
            <a:ext cx="1890987" cy="707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converted wave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primary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2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55308" y="1302544"/>
            <a:ext cx="105841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ISS free-surface multiple elimination algorithm and ISS </a:t>
            </a:r>
            <a:r>
              <a:rPr lang="en-US" sz="2000" dirty="0" smtClean="0"/>
              <a:t>internal-multiple </a:t>
            </a:r>
            <a:r>
              <a:rPr lang="en-US" sz="2000" dirty="0" smtClean="0"/>
              <a:t>attenuation algorithm are the most capable algorithms today for multiples removal. They are the </a:t>
            </a:r>
            <a:r>
              <a:rPr lang="en-US" sz="2000" dirty="0" smtClean="0">
                <a:solidFill>
                  <a:srgbClr val="FF0000"/>
                </a:solidFill>
              </a:rPr>
              <a:t>only</a:t>
            </a:r>
            <a:r>
              <a:rPr lang="en-US" sz="2000" dirty="0" smtClean="0"/>
              <a:t> methods that </a:t>
            </a:r>
            <a:r>
              <a:rPr lang="en-US" sz="2000" dirty="0" smtClean="0">
                <a:solidFill>
                  <a:srgbClr val="FF0000"/>
                </a:solidFill>
              </a:rPr>
              <a:t>do not require any subsurface information </a:t>
            </a:r>
            <a:r>
              <a:rPr lang="en-US" sz="2000" dirty="0" smtClean="0"/>
              <a:t>to remove </a:t>
            </a:r>
            <a:r>
              <a:rPr lang="en-US" sz="2000" dirty="0" smtClean="0">
                <a:solidFill>
                  <a:srgbClr val="000000"/>
                </a:solidFill>
              </a:rPr>
              <a:t>multiples.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When the primaries and </a:t>
            </a:r>
            <a:r>
              <a:rPr lang="en-US" sz="2000" dirty="0" smtClean="0"/>
              <a:t>internal multiples </a:t>
            </a:r>
            <a:r>
              <a:rPr lang="en-US" sz="2000" dirty="0" smtClean="0"/>
              <a:t>are separated, the ISS </a:t>
            </a:r>
            <a:r>
              <a:rPr lang="en-US" sz="2000" dirty="0" smtClean="0"/>
              <a:t>internal-multiple attenuation </a:t>
            </a:r>
            <a:r>
              <a:rPr lang="en-US" sz="2000" dirty="0" smtClean="0"/>
              <a:t>algorithm is adequate to remove all internal multiples. When the primaries and </a:t>
            </a:r>
            <a:r>
              <a:rPr lang="en-US" sz="2000" dirty="0" smtClean="0"/>
              <a:t>internal multiples </a:t>
            </a:r>
            <a:r>
              <a:rPr lang="en-US" sz="2000" dirty="0" smtClean="0"/>
              <a:t>are proximal or interfering with each other, the ISS </a:t>
            </a:r>
            <a:r>
              <a:rPr lang="en-US" sz="2000" dirty="0" smtClean="0"/>
              <a:t>internal-multiple </a:t>
            </a:r>
            <a:r>
              <a:rPr lang="en-US" sz="2000" dirty="0"/>
              <a:t>attenuation </a:t>
            </a:r>
            <a:r>
              <a:rPr lang="en-US" sz="2000" dirty="0" smtClean="0"/>
              <a:t>algorithm is less effective and the </a:t>
            </a:r>
            <a:r>
              <a:rPr lang="en-US" sz="2000" dirty="0" smtClean="0"/>
              <a:t>new </a:t>
            </a:r>
            <a:r>
              <a:rPr lang="en-US" sz="2000" dirty="0" smtClean="0"/>
              <a:t>elimination algorithm </a:t>
            </a:r>
            <a:r>
              <a:rPr lang="en-US" sz="2000" dirty="0" smtClean="0"/>
              <a:t>provides </a:t>
            </a:r>
            <a:r>
              <a:rPr lang="en-US" sz="2000" dirty="0" smtClean="0"/>
              <a:t>a more effective way to remove the multiples.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new internal </a:t>
            </a:r>
            <a:r>
              <a:rPr lang="en-US" sz="2000" dirty="0"/>
              <a:t>multiple elimination algorithm </a:t>
            </a:r>
            <a:r>
              <a:rPr lang="en-US" sz="2000" dirty="0" smtClean="0"/>
              <a:t>can eliminate </a:t>
            </a:r>
            <a:r>
              <a:rPr lang="en-US" sz="2000" dirty="0"/>
              <a:t>all first-order internal multiples for a 1D earth without knowing any subsurface information. The numerical test for a 1D pre-stack elastic PP data shows very encouraging results.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are developing an elimination </a:t>
            </a:r>
            <a:r>
              <a:rPr lang="en-US" sz="2000" dirty="0"/>
              <a:t>algorithm </a:t>
            </a:r>
            <a:r>
              <a:rPr lang="en-US" sz="2000" dirty="0" smtClean="0"/>
              <a:t>for </a:t>
            </a:r>
            <a:r>
              <a:rPr lang="en-US" sz="2000" dirty="0"/>
              <a:t>2D and 3D </a:t>
            </a:r>
            <a:r>
              <a:rPr lang="en-US" sz="2000" dirty="0" smtClean="0"/>
              <a:t>earth by </a:t>
            </a:r>
            <a:r>
              <a:rPr lang="en-US" sz="2000" dirty="0" smtClean="0"/>
              <a:t>identifying </a:t>
            </a:r>
            <a:r>
              <a:rPr lang="en-US" sz="2000" dirty="0" smtClean="0"/>
              <a:t>terms in the inverse scattering series.</a:t>
            </a:r>
          </a:p>
        </p:txBody>
      </p:sp>
      <p:sp>
        <p:nvSpPr>
          <p:cNvPr id="13" name="任意多边形 7"/>
          <p:cNvSpPr/>
          <p:nvPr/>
        </p:nvSpPr>
        <p:spPr>
          <a:xfrm>
            <a:off x="815413" y="134842"/>
            <a:ext cx="10369152" cy="917894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Summary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44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mail-attachment.googleusercontent.com/attachment/?saduie=AG9B_P-q2ecwc8IS6mESsQzJt5tQ&amp;attid=0.1&amp;disp=emb&amp;view=att&amp;th=13d40831ca1ea192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-attachment.googleusercontent.com/attachment/?saduie=AG9B_P-q2ecwc8IS6mESsQzJt5tQ&amp;attid=0.1&amp;disp=emb&amp;view=att&amp;th=13d40831ca1ea192"/>
          <p:cNvSpPr>
            <a:spLocks noChangeAspect="1" noChangeArrowheads="1"/>
          </p:cNvSpPr>
          <p:nvPr/>
        </p:nvSpPr>
        <p:spPr bwMode="auto">
          <a:xfrm>
            <a:off x="287867" y="1587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mail-attachment.googleusercontent.com/attachment/?saduie=AG9B_P-q2ecwc8IS6mESsQzJt5tQ&amp;attid=0.1&amp;disp=emb&amp;view=att&amp;th=13d40831ca1ea192"/>
          <p:cNvSpPr>
            <a:spLocks noChangeAspect="1" noChangeArrowheads="1"/>
          </p:cNvSpPr>
          <p:nvPr/>
        </p:nvSpPr>
        <p:spPr bwMode="auto">
          <a:xfrm>
            <a:off x="491067" y="16827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64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1"/>
            <a:ext cx="12192000" cy="69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6346849" y="914400"/>
            <a:ext cx="4595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2: primaries and internal multiples </a:t>
            </a:r>
          </a:p>
          <a:p>
            <a:pPr algn="ctr"/>
            <a:r>
              <a:rPr lang="en-US" sz="2400" dirty="0" smtClean="0"/>
              <a:t>are proximal or interfering</a:t>
            </a:r>
            <a:endParaRPr lang="en-US" sz="2400" dirty="0"/>
          </a:p>
        </p:txBody>
      </p:sp>
      <p:sp>
        <p:nvSpPr>
          <p:cNvPr id="49" name="矩形 48"/>
          <p:cNvSpPr/>
          <p:nvPr/>
        </p:nvSpPr>
        <p:spPr>
          <a:xfrm>
            <a:off x="914400" y="914400"/>
            <a:ext cx="4487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1: primaries and internal multiples</a:t>
            </a:r>
          </a:p>
          <a:p>
            <a:pPr algn="ctr"/>
            <a:r>
              <a:rPr lang="en-US" sz="2400" dirty="0" smtClean="0"/>
              <a:t>are isolated </a:t>
            </a:r>
            <a:endParaRPr lang="en-US" sz="2400" dirty="0"/>
          </a:p>
        </p:txBody>
      </p:sp>
      <p:sp>
        <p:nvSpPr>
          <p:cNvPr id="54" name="矩形 53"/>
          <p:cNvSpPr/>
          <p:nvPr/>
        </p:nvSpPr>
        <p:spPr>
          <a:xfrm>
            <a:off x="457200" y="5029200"/>
            <a:ext cx="5441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Solution: </a:t>
            </a:r>
            <a:r>
              <a:rPr lang="en-US" sz="2400" dirty="0"/>
              <a:t>ISS Internal-multiple attenuation  </a:t>
            </a:r>
            <a:endParaRPr lang="en-US" sz="2400" baseline="-25000" dirty="0"/>
          </a:p>
          <a:p>
            <a:pPr algn="ctr"/>
            <a:r>
              <a:rPr lang="en-US" sz="2400" baseline="-25000" dirty="0"/>
              <a:t> </a:t>
            </a:r>
            <a:r>
              <a:rPr lang="en-US" sz="2400" dirty="0"/>
              <a:t>+ adaptive </a:t>
            </a:r>
            <a:r>
              <a:rPr lang="en-US" sz="2400" dirty="0" smtClean="0"/>
              <a:t>subtraction</a:t>
            </a:r>
            <a:endParaRPr 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6331445" y="5029200"/>
            <a:ext cx="5303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Solution: Three-pronged strategy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(including internal-multiple elimination)</a:t>
            </a:r>
          </a:p>
        </p:txBody>
      </p:sp>
      <p:sp>
        <p:nvSpPr>
          <p:cNvPr id="18" name="任意多边形 7"/>
          <p:cNvSpPr/>
          <p:nvPr/>
        </p:nvSpPr>
        <p:spPr>
          <a:xfrm>
            <a:off x="815413" y="260648"/>
            <a:ext cx="10369152" cy="585238"/>
          </a:xfrm>
          <a:custGeom>
            <a:avLst/>
            <a:gdLst>
              <a:gd name="connsiteX0" fmla="*/ 0 w 1352925"/>
              <a:gd name="connsiteY0" fmla="*/ 225492 h 1625600"/>
              <a:gd name="connsiteX1" fmla="*/ 225492 w 1352925"/>
              <a:gd name="connsiteY1" fmla="*/ 0 h 1625600"/>
              <a:gd name="connsiteX2" fmla="*/ 1127433 w 1352925"/>
              <a:gd name="connsiteY2" fmla="*/ 0 h 1625600"/>
              <a:gd name="connsiteX3" fmla="*/ 1352925 w 1352925"/>
              <a:gd name="connsiteY3" fmla="*/ 225492 h 1625600"/>
              <a:gd name="connsiteX4" fmla="*/ 1352925 w 1352925"/>
              <a:gd name="connsiteY4" fmla="*/ 1400108 h 1625600"/>
              <a:gd name="connsiteX5" fmla="*/ 1127433 w 1352925"/>
              <a:gd name="connsiteY5" fmla="*/ 1625600 h 1625600"/>
              <a:gd name="connsiteX6" fmla="*/ 225492 w 1352925"/>
              <a:gd name="connsiteY6" fmla="*/ 1625600 h 1625600"/>
              <a:gd name="connsiteX7" fmla="*/ 0 w 1352925"/>
              <a:gd name="connsiteY7" fmla="*/ 1400108 h 1625600"/>
              <a:gd name="connsiteX8" fmla="*/ 0 w 1352925"/>
              <a:gd name="connsiteY8" fmla="*/ 225492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25" h="1625600">
                <a:moveTo>
                  <a:pt x="0" y="225492"/>
                </a:moveTo>
                <a:cubicBezTo>
                  <a:pt x="0" y="100956"/>
                  <a:pt x="100956" y="0"/>
                  <a:pt x="225492" y="0"/>
                </a:cubicBezTo>
                <a:lnTo>
                  <a:pt x="1127433" y="0"/>
                </a:lnTo>
                <a:cubicBezTo>
                  <a:pt x="1251969" y="0"/>
                  <a:pt x="1352925" y="100956"/>
                  <a:pt x="1352925" y="225492"/>
                </a:cubicBezTo>
                <a:lnTo>
                  <a:pt x="1352925" y="1400108"/>
                </a:lnTo>
                <a:cubicBezTo>
                  <a:pt x="1352925" y="1524644"/>
                  <a:pt x="1251969" y="1625600"/>
                  <a:pt x="1127433" y="1625600"/>
                </a:cubicBezTo>
                <a:lnTo>
                  <a:pt x="225492" y="1625600"/>
                </a:lnTo>
                <a:cubicBezTo>
                  <a:pt x="100956" y="1625600"/>
                  <a:pt x="0" y="1524644"/>
                  <a:pt x="0" y="1400108"/>
                </a:cubicBezTo>
                <a:lnTo>
                  <a:pt x="0" y="22549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24" tIns="134624" rIns="134624" bIns="1346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hy do we need an </a:t>
            </a:r>
            <a:r>
              <a:rPr lang="en-US" sz="2400" dirty="0">
                <a:solidFill>
                  <a:srgbClr val="FF0000"/>
                </a:solidFill>
              </a:rPr>
              <a:t>internal multiple </a:t>
            </a:r>
            <a:r>
              <a:rPr lang="en-US" sz="2400" dirty="0" smtClean="0">
                <a:solidFill>
                  <a:srgbClr val="FF0000"/>
                </a:solidFill>
              </a:rPr>
              <a:t>elimination algorithm?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43100"/>
            <a:ext cx="4114800" cy="27432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828800"/>
            <a:ext cx="4114800" cy="27432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18608440">
            <a:off x="2626171" y="4082624"/>
            <a:ext cx="453431" cy="370311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8608440">
            <a:off x="2689670" y="2647525"/>
            <a:ext cx="453431" cy="3703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7589392">
            <a:off x="8061772" y="3511123"/>
            <a:ext cx="453431" cy="370311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6676590">
            <a:off x="8163372" y="2647523"/>
            <a:ext cx="453431" cy="370311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7621715">
            <a:off x="8874572" y="3561925"/>
            <a:ext cx="453431" cy="37031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40758" y="283793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primary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469" y="4019034"/>
            <a:ext cx="179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internal multiple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1569" y="3904734"/>
            <a:ext cx="179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internal multiple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0669" y="2139434"/>
            <a:ext cx="179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internal multiple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97158" y="394283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primary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135" y="388516"/>
            <a:ext cx="10369152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Char char="v"/>
            </a:pPr>
            <a:r>
              <a:rPr lang="en-US" sz="2800" dirty="0"/>
              <a:t>A three-pronged strategy to address the challenges</a:t>
            </a:r>
          </a:p>
          <a:p>
            <a:pPr>
              <a:buFont typeface="Wingdings" charset="0"/>
              <a:buChar char="v"/>
            </a:pPr>
            <a:endParaRPr lang="en-US" sz="28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b="1" dirty="0">
                <a:solidFill>
                  <a:srgbClr val="FF0000"/>
                </a:solidFill>
              </a:rPr>
              <a:t> Pre-requisites for on-shore </a:t>
            </a:r>
            <a:r>
              <a:rPr lang="en-US" sz="2400" b="1" dirty="0" smtClean="0">
                <a:solidFill>
                  <a:srgbClr val="FF0000"/>
                </a:solidFill>
              </a:rPr>
              <a:t>application (Jing Wu, 4:00 PT)</a:t>
            </a:r>
            <a:endParaRPr lang="en-US" sz="24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>
                <a:solidFill>
                  <a:srgbClr val="E7E6E6"/>
                </a:solidFill>
              </a:rPr>
              <a:t> Stronger ISS internal-multiple-removal </a:t>
            </a:r>
            <a:r>
              <a:rPr lang="en-US" sz="2400" dirty="0" smtClean="0">
                <a:solidFill>
                  <a:srgbClr val="E7E6E6"/>
                </a:solidFill>
              </a:rPr>
              <a:t>algorithm</a:t>
            </a:r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>
              <a:solidFill>
                <a:srgbClr val="E7E6E6"/>
              </a:solidFill>
            </a:endParaRPr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dirty="0">
                <a:solidFill>
                  <a:srgbClr val="E7E6E6"/>
                </a:solidFill>
              </a:rPr>
              <a:t> within the algorithm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incorporate dimension of the </a:t>
            </a:r>
            <a:r>
              <a:rPr lang="en-US" sz="2400" dirty="0" smtClean="0">
                <a:solidFill>
                  <a:srgbClr val="E7E6E6"/>
                </a:solidFill>
              </a:rPr>
              <a:t>source (</a:t>
            </a:r>
            <a:r>
              <a:rPr lang="en-US" sz="2400" dirty="0" err="1" smtClean="0">
                <a:solidFill>
                  <a:srgbClr val="E7E6E6"/>
                </a:solidFill>
              </a:rPr>
              <a:t>Xinglu</a:t>
            </a:r>
            <a:r>
              <a:rPr lang="en-US" sz="2400" dirty="0" smtClean="0">
                <a:solidFill>
                  <a:srgbClr val="E7E6E6"/>
                </a:solidFill>
              </a:rPr>
              <a:t> Lin, 1:30 PT)</a:t>
            </a:r>
            <a:endParaRPr lang="en-US" sz="2400" dirty="0">
              <a:solidFill>
                <a:srgbClr val="E7E6E6"/>
              </a:solidFill>
            </a:endParaRP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incorporate </a:t>
            </a:r>
            <a:r>
              <a:rPr lang="en-US" sz="2400" dirty="0" smtClean="0">
                <a:solidFill>
                  <a:srgbClr val="E7E6E6"/>
                </a:solidFill>
              </a:rPr>
              <a:t>radiation </a:t>
            </a:r>
            <a:r>
              <a:rPr lang="en-US" sz="2400" dirty="0">
                <a:solidFill>
                  <a:srgbClr val="E7E6E6"/>
                </a:solidFill>
              </a:rPr>
              <a:t>pattern of the source </a:t>
            </a:r>
            <a:r>
              <a:rPr lang="en-US" sz="2400" dirty="0" smtClean="0">
                <a:solidFill>
                  <a:srgbClr val="E7E6E6"/>
                </a:solidFill>
              </a:rPr>
              <a:t>(</a:t>
            </a:r>
            <a:r>
              <a:rPr lang="en-US" sz="2400" dirty="0" err="1" smtClean="0">
                <a:solidFill>
                  <a:srgbClr val="E7E6E6"/>
                </a:solidFill>
              </a:rPr>
              <a:t>Jinlong</a:t>
            </a:r>
            <a:r>
              <a:rPr lang="en-US" sz="2400" dirty="0" smtClean="0">
                <a:solidFill>
                  <a:srgbClr val="E7E6E6"/>
                </a:solidFill>
              </a:rPr>
              <a:t> Yang, 1:55 PT)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dirty="0">
              <a:solidFill>
                <a:srgbClr val="E7E6E6"/>
              </a:solidFill>
            </a:endParaRPr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dirty="0">
                <a:solidFill>
                  <a:srgbClr val="E7E6E6"/>
                </a:solidFill>
              </a:rPr>
              <a:t> beyond the algorithm 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spurious events </a:t>
            </a:r>
            <a:r>
              <a:rPr lang="en-US" sz="2400" dirty="0" smtClean="0">
                <a:solidFill>
                  <a:srgbClr val="E7E6E6"/>
                </a:solidFill>
              </a:rPr>
              <a:t>removal (Chao Ma, 2:20 PT)</a:t>
            </a:r>
            <a:endParaRPr lang="en-US" sz="2400" dirty="0">
              <a:solidFill>
                <a:srgbClr val="E7E6E6"/>
              </a:solidFill>
            </a:endParaRP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elimination algorithm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dirty="0">
              <a:solidFill>
                <a:srgbClr val="E7E6E6"/>
              </a:solidFill>
            </a:endParaRPr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>
                <a:solidFill>
                  <a:srgbClr val="E7E6E6"/>
                </a:solidFill>
              </a:rPr>
              <a:t> A new adaptive </a:t>
            </a:r>
            <a:r>
              <a:rPr lang="en-US" sz="2400" dirty="0" smtClean="0">
                <a:solidFill>
                  <a:srgbClr val="E7E6E6"/>
                </a:solidFill>
              </a:rPr>
              <a:t>criterion</a:t>
            </a:r>
            <a:endParaRPr lang="en-US" sz="2400" dirty="0">
              <a:solidFill>
                <a:srgbClr val="E7E6E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3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135" y="388516"/>
            <a:ext cx="10369152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Char char="v"/>
            </a:pPr>
            <a:r>
              <a:rPr lang="en-US" sz="2800" dirty="0"/>
              <a:t>A three-pronged strategy to address the challenges</a:t>
            </a:r>
          </a:p>
          <a:p>
            <a:pPr>
              <a:buFont typeface="Wingdings" charset="0"/>
              <a:buChar char="v"/>
            </a:pPr>
            <a:endParaRPr lang="en-US" sz="28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/>
              <a:t> Pre-requisites for on-shore </a:t>
            </a:r>
            <a:r>
              <a:rPr lang="en-US" sz="2400" dirty="0" smtClean="0"/>
              <a:t>application (Jing Wu, 4:00 PT)</a:t>
            </a: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/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b="1" dirty="0">
                <a:solidFill>
                  <a:srgbClr val="FF0000"/>
                </a:solidFill>
              </a:rPr>
              <a:t> Stronger ISS internal-multiple-removal </a:t>
            </a:r>
            <a:r>
              <a:rPr lang="en-US" sz="2400" b="1" dirty="0" smtClean="0">
                <a:solidFill>
                  <a:srgbClr val="FF0000"/>
                </a:solidFill>
              </a:rPr>
              <a:t>algorithm</a:t>
            </a:r>
          </a:p>
          <a:p>
            <a:pPr marL="742950" lvl="1" indent="-285750">
              <a:buFont typeface="Wingdings" charset="0"/>
              <a:buAutoNum type="romanUcPeriod"/>
            </a:pPr>
            <a:endParaRPr lang="en-US" sz="2400" dirty="0"/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dirty="0">
                <a:solidFill>
                  <a:srgbClr val="E7E6E6"/>
                </a:solidFill>
              </a:rPr>
              <a:t> within the algorithm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incorporate dimension of the </a:t>
            </a:r>
            <a:r>
              <a:rPr lang="en-US" sz="2400" dirty="0" smtClean="0">
                <a:solidFill>
                  <a:srgbClr val="E7E6E6"/>
                </a:solidFill>
              </a:rPr>
              <a:t>source (</a:t>
            </a:r>
            <a:r>
              <a:rPr lang="en-US" sz="2400" dirty="0" err="1" smtClean="0">
                <a:solidFill>
                  <a:srgbClr val="E7E6E6"/>
                </a:solidFill>
              </a:rPr>
              <a:t>Xinglu</a:t>
            </a:r>
            <a:r>
              <a:rPr lang="en-US" sz="2400" dirty="0" smtClean="0">
                <a:solidFill>
                  <a:srgbClr val="E7E6E6"/>
                </a:solidFill>
              </a:rPr>
              <a:t> Lin, 1:30 PT)</a:t>
            </a:r>
            <a:endParaRPr lang="en-US" sz="2400" dirty="0">
              <a:solidFill>
                <a:srgbClr val="E7E6E6"/>
              </a:solidFill>
            </a:endParaRP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incorporate </a:t>
            </a:r>
            <a:r>
              <a:rPr lang="en-US" sz="2400" dirty="0" smtClean="0">
                <a:solidFill>
                  <a:srgbClr val="E7E6E6"/>
                </a:solidFill>
              </a:rPr>
              <a:t>radiation </a:t>
            </a:r>
            <a:r>
              <a:rPr lang="en-US" sz="2400" dirty="0">
                <a:solidFill>
                  <a:srgbClr val="E7E6E6"/>
                </a:solidFill>
              </a:rPr>
              <a:t>pattern of the source </a:t>
            </a:r>
            <a:r>
              <a:rPr lang="en-US" sz="2400" dirty="0" smtClean="0">
                <a:solidFill>
                  <a:srgbClr val="E7E6E6"/>
                </a:solidFill>
              </a:rPr>
              <a:t>(</a:t>
            </a:r>
            <a:r>
              <a:rPr lang="en-US" sz="2400" dirty="0" err="1" smtClean="0">
                <a:solidFill>
                  <a:srgbClr val="E7E6E6"/>
                </a:solidFill>
              </a:rPr>
              <a:t>Jinlong</a:t>
            </a:r>
            <a:r>
              <a:rPr lang="en-US" sz="2400" dirty="0" smtClean="0">
                <a:solidFill>
                  <a:srgbClr val="E7E6E6"/>
                </a:solidFill>
              </a:rPr>
              <a:t> Yang, 1:55 PT)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dirty="0">
              <a:solidFill>
                <a:srgbClr val="E7E6E6"/>
              </a:solidFill>
            </a:endParaRPr>
          </a:p>
          <a:p>
            <a:pPr marL="1143000" lvl="2" indent="-228600">
              <a:buFont typeface="Wingdings" charset="0"/>
              <a:buAutoNum type="alphaLcParenR"/>
            </a:pPr>
            <a:r>
              <a:rPr lang="en-US" sz="2400" dirty="0">
                <a:solidFill>
                  <a:srgbClr val="E7E6E6"/>
                </a:solidFill>
              </a:rPr>
              <a:t> beyond the algorithm </a:t>
            </a: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spurious events </a:t>
            </a:r>
            <a:r>
              <a:rPr lang="en-US" sz="2400" dirty="0" smtClean="0">
                <a:solidFill>
                  <a:srgbClr val="E7E6E6"/>
                </a:solidFill>
              </a:rPr>
              <a:t>removal (Chao Ma, 2:20 PT)</a:t>
            </a:r>
            <a:endParaRPr lang="en-US" sz="2400" dirty="0">
              <a:solidFill>
                <a:srgbClr val="E7E6E6"/>
              </a:solidFill>
            </a:endParaRPr>
          </a:p>
          <a:p>
            <a:pPr marL="1600200" lvl="3" indent="-228600">
              <a:buFont typeface="Wingdings" charset="0"/>
              <a:buChar char="l"/>
            </a:pPr>
            <a:r>
              <a:rPr lang="en-US" sz="2400" dirty="0">
                <a:solidFill>
                  <a:srgbClr val="E7E6E6"/>
                </a:solidFill>
              </a:rPr>
              <a:t>elimination algorithm</a:t>
            </a:r>
          </a:p>
          <a:p>
            <a:pPr marL="1600200" lvl="3" indent="-228600">
              <a:buFont typeface="Wingdings" charset="0"/>
              <a:buChar char="l"/>
            </a:pPr>
            <a:endParaRPr lang="en-US" sz="2400" dirty="0">
              <a:solidFill>
                <a:srgbClr val="E7E6E6"/>
              </a:solidFill>
            </a:endParaRPr>
          </a:p>
          <a:p>
            <a:pPr marL="742950" lvl="1" indent="-285750">
              <a:buFont typeface="Wingdings" charset="0"/>
              <a:buAutoNum type="romanUcPeriod"/>
            </a:pPr>
            <a:r>
              <a:rPr lang="en-US" sz="2400" dirty="0">
                <a:solidFill>
                  <a:srgbClr val="E7E6E6"/>
                </a:solidFill>
              </a:rPr>
              <a:t> A new adaptive </a:t>
            </a:r>
            <a:r>
              <a:rPr lang="en-US" sz="2400" dirty="0" smtClean="0">
                <a:solidFill>
                  <a:srgbClr val="E7E6E6"/>
                </a:solidFill>
              </a:rPr>
              <a:t>criterion</a:t>
            </a:r>
            <a:endParaRPr lang="en-US" sz="2400" dirty="0">
              <a:solidFill>
                <a:srgbClr val="E7E6E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58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A1CC0D5F-18FD-4976-AE33-0056D5F28502}" vid="{6428821C-11DE-41F9-B12C-6A653A5D4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23362</TotalTime>
  <Words>2384</Words>
  <Application>Microsoft Macintosh PowerPoint</Application>
  <PresentationFormat>Custom</PresentationFormat>
  <Paragraphs>473</Paragraphs>
  <Slides>64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Theme1</vt:lpstr>
      <vt:lpstr>An internal-multiple elimination algorithm  for all first-order internal multiples for a 1D earth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different multiples the attenuation factors are different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attenuation factors are related to the second integral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test for elastic PP data in a 1D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[PRESENTATION TITLE]</dc:title>
  <dc:creator>Nancy Desai</dc:creator>
  <cp:lastModifiedBy>yanglei zou</cp:lastModifiedBy>
  <cp:revision>135</cp:revision>
  <dcterms:created xsi:type="dcterms:W3CDTF">2014-06-06T18:53:36Z</dcterms:created>
  <dcterms:modified xsi:type="dcterms:W3CDTF">2015-10-19T03:34:39Z</dcterms:modified>
</cp:coreProperties>
</file>